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oboto"/>
      <p:regular r:id="rId40"/>
      <p:bold r:id="rId41"/>
      <p:italic r:id="rId42"/>
      <p:boldItalic r:id="rId43"/>
    </p:embeddedFont>
    <p:embeddedFont>
      <p:font typeface="Average"/>
      <p:regular r:id="rId44"/>
    </p:embeddedFont>
    <p:embeddedFont>
      <p:font typeface="Oswald"/>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44" Type="http://schemas.openxmlformats.org/officeDocument/2006/relationships/font" Target="fonts/Average-regular.fntdata"/><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46" Type="http://schemas.openxmlformats.org/officeDocument/2006/relationships/font" Target="fonts/Oswald-bold.fntdata"/><Relationship Id="rId23" Type="http://schemas.openxmlformats.org/officeDocument/2006/relationships/slide" Target="slides/slide18.xml"/><Relationship Id="rId45"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we are SDMay20-25 and we are working on Consumer Aware Warehouse Management. [everyone introduce themselves]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39c89616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39c89616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start of with the algorithm calling the endpoint to get the historical warehouse inventory for the sku it is making the predictions on. They call the endpoint and are given </a:t>
            </a:r>
            <a:r>
              <a:rPr lang="en"/>
              <a:t>similar</a:t>
            </a:r>
            <a:r>
              <a:rPr lang="en"/>
              <a:t> data as displayed to the right, listing a count and the date of the count. The algorithm then uses this data to make their predictions. The front end also calls this endpoint to display a graph of the inventory level over time.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838c562b75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38c562b75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38c562b75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38c562b75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38c562b7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38c562b7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8efc6ba2c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8efc6ba2c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see Crafty’s current implementation for their predictions by distributor in the amount to order column. We show this for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8efc6ba2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8efc6ba2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Showcase our UI</a:t>
            </a:r>
            <a:endParaRPr/>
          </a:p>
          <a:p>
            <a:pPr indent="0" lvl="0" marL="0" rtl="0" algn="l">
              <a:spcBef>
                <a:spcPts val="0"/>
              </a:spcBef>
              <a:spcAft>
                <a:spcPts val="0"/>
              </a:spcAft>
              <a:buNone/>
            </a:pPr>
            <a:r>
              <a:rPr lang="en"/>
              <a:t>Discuss Results</a:t>
            </a:r>
            <a:endParaRPr/>
          </a:p>
          <a:p>
            <a:pPr indent="0" lvl="0" marL="0" rtl="0" algn="l">
              <a:spcBef>
                <a:spcPts val="0"/>
              </a:spcBef>
              <a:spcAft>
                <a:spcPts val="0"/>
              </a:spcAft>
              <a:buNone/>
            </a:pPr>
            <a:r>
              <a:rPr lang="en"/>
              <a:t>Discuss Querying &amp; Setup So Far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46ae5477c_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46ae5477c_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838c562b75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838c562b7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8efc6ba2c_1_1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8efc6ba2c_1_1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746ae5477c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46ae5477c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Couldn’t test on all skus, because there’s a lot of them, so we chose a small number of skus to test on.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We tested algorithm accuracy by using a training and testing set, and evaluating based on test MSE.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We would have liked to assess algorithm accuracy based on product demand and number of sales that were actually missed, compared to the number of sales our prediction would have missed. Unfortunately the structure of the database made product demand too difficult to acquire, under the time constraints, so we had to settle with the MSE assessment.</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most clear metric we had was missed sales history, but it could encourage over-ordering, and there were very few instances of missed sales for many skus.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didn't have client order history accessible, so it wasn't possible to calculate demand, so we couldn't really test the accuracy of our alg. Crafty has begun their own attempt on improving their algorithm, and they utilize a concept of 'safety stock' which is a concept that we didn't have while we were developing the algorithm.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Client order history - crap DB organization, and time constraints forced us to pivot to get shit working together instead of ironing out testing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Clear this up</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a739a9e18_1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a739a9e18_1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start us off today, I’ll be providing some background on our client. Our team is working with Chicago based company Crafty. Crafty’s mission is to help companies enhance their employees life at work by providing offices with food, beverage, and event management.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8efc6ba2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8efc6ba2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75054f0b2d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5054f0b2d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838c562b75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838c562b75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7a96cc92ea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a96cc92ea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6bc2f490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6bc2f490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research </a:t>
            </a:r>
            <a:r>
              <a:rPr lang="en"/>
              <a:t>a couple solutions were found on the market. We saw two endpoints of products available. A machine or deep learning approach, that is being used by Walmart, that takes everything that could affect the sales of a product from past sales to weather like if it’s going to be cloudy steaks sell more than hamburgers. It also takes into consideration the time it takes for a product to arrive and the store. Advantages for this type of system is that it is efficient because it would better predict the demand of a product and make missed sales lower. Disadvantages of this system is the amount of resources it takes to build and maintain it. This relates our solution because it takes into consideration past sales data and the time it takes to get the product to the product warehouse. It is different from our solution because the above solution takes in more factors like weather.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6bc2f4907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6bc2f4907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other end was a simple Excel linear regression approach, where it can predict the demand of a product based on past sales and seasonal changes. Advantages to this is system is the low amount of resources to maintain and build. The disadvantages to this system are that it doesn’t take into consideration spikes in demand due to factors that aren’t based on past sales, such as weather, and it doesn’t figure in the time it takes to ship a product. This relates to our solution because it takes into consideration past data. It differs from our solution because the above solution doesn’t take into consideration the shipping time to get the product to the product warehouse.</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6c33fe77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6c33fe77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6c342faa02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6c342faa02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6c2c9beb7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6c2c9beb7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78efc6ba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78efc6ba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the input variables shown previously, we have created a context diagram to provide scope for the project and show how the data flows to and from the adjacent systems, which are the categories of input variables that directly influence the work of forecasting. (systems, people, or work areas that the WoF depends on and produce for/influences). The scope here is how the system interacts for one selected distributor and its associated products. You can see that the forecasting algorithm will take into consideration input variables from customer order history which includes future product orders and historical ordering data, product warehouse data such as space constraints and current inventory, the daily inventory of each customer, and distributor information such as the products that they have available in the catalog which will account for seasonal items and pricing and the reorder schedule which will tell us how often we can order from the distributor and how long it takes for the product to be delivered. All of these input variables will be pulled from the Crafty database and be input into the forecasting algorithm to generate a report of what Crafty should order from that distributor.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we see in the diagram, we understand Crafty through three users interacting with multiple, connected systems. </a:t>
            </a:r>
            <a:endParaRPr/>
          </a:p>
          <a:p>
            <a:pPr indent="0" lvl="0" marL="0" rtl="0" algn="l">
              <a:spcBef>
                <a:spcPts val="0"/>
              </a:spcBef>
              <a:spcAft>
                <a:spcPts val="0"/>
              </a:spcAft>
              <a:buNone/>
            </a:pPr>
            <a:r>
              <a:rPr lang="en"/>
              <a:t>The Distributor takes care of placing orders, updating product catalogs, and updating the order availability schedule.</a:t>
            </a:r>
            <a:endParaRPr/>
          </a:p>
          <a:p>
            <a:pPr indent="0" lvl="0" marL="0" rtl="0" algn="l">
              <a:spcBef>
                <a:spcPts val="0"/>
              </a:spcBef>
              <a:spcAft>
                <a:spcPts val="0"/>
              </a:spcAft>
              <a:buNone/>
            </a:pPr>
            <a:r>
              <a:rPr lang="en"/>
              <a:t>The Client takes care of updating their own inventory</a:t>
            </a:r>
            <a:endParaRPr/>
          </a:p>
          <a:p>
            <a:pPr indent="0" lvl="0" marL="0" rtl="0" algn="l">
              <a:spcBef>
                <a:spcPts val="0"/>
              </a:spcBef>
              <a:spcAft>
                <a:spcPts val="0"/>
              </a:spcAft>
              <a:buNone/>
            </a:pPr>
            <a:r>
              <a:rPr lang="en"/>
              <a:t>The Crafty Team ships orders</a:t>
            </a:r>
            <a:endParaRPr/>
          </a:p>
          <a:p>
            <a:pPr indent="0" lvl="0" marL="0" rtl="0" algn="l">
              <a:spcBef>
                <a:spcPts val="0"/>
              </a:spcBef>
              <a:spcAft>
                <a:spcPts val="0"/>
              </a:spcAft>
              <a:buNone/>
            </a:pPr>
            <a:r>
              <a:rPr lang="en"/>
              <a:t>We see our project fitting into the use case of Crafty though providing prediction analytics for the Crafty team.</a:t>
            </a:r>
            <a:endParaRPr/>
          </a:p>
          <a:p>
            <a:pPr indent="0" lvl="0" marL="0" rtl="0" algn="l">
              <a:spcBef>
                <a:spcPts val="0"/>
              </a:spcBef>
              <a:spcAft>
                <a:spcPts val="0"/>
              </a:spcAft>
              <a:buNone/>
            </a:pPr>
            <a:r>
              <a:rPr lang="en"/>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a9bec7580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a9bec7580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Crafty has provided these statistics to demonstrate several of their pain points which motivate how they can improve their business. The largest areas for improvement are reducing missed sales for insufficient inventory, waste of expired product, and redirecting labor efforts which have been proven to be erroneous and time consuming. Because of these motivation points, Crafty desires a forecasting algorithm for inventory management that automates reordering for warehouse stock.</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78efc6ba2c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78efc6ba2c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Once a our milestones were set in place we could then accurate generate tasks.</a:t>
            </a:r>
            <a:endParaRPr/>
          </a:p>
          <a:p>
            <a:pPr indent="-298450" lvl="0" marL="457200" rtl="0" algn="l">
              <a:spcBef>
                <a:spcPts val="0"/>
              </a:spcBef>
              <a:spcAft>
                <a:spcPts val="0"/>
              </a:spcAft>
              <a:buSzPts val="1100"/>
              <a:buChar char="●"/>
            </a:pPr>
            <a:r>
              <a:rPr lang="en"/>
              <a:t>Tasks were split into three categories: requirements &amp; project planning, frontend, backend</a:t>
            </a:r>
            <a:endParaRPr/>
          </a:p>
          <a:p>
            <a:pPr indent="-298450" lvl="0" marL="457200" rtl="0" algn="l">
              <a:spcBef>
                <a:spcPts val="0"/>
              </a:spcBef>
              <a:spcAft>
                <a:spcPts val="0"/>
              </a:spcAft>
              <a:buSzPts val="1100"/>
              <a:buChar char="●"/>
            </a:pPr>
            <a:r>
              <a:rPr lang="en"/>
              <a:t>As stated previously, the big focus was project planning and that involved the entire group</a:t>
            </a:r>
            <a:endParaRPr/>
          </a:p>
          <a:p>
            <a:pPr indent="-298450" lvl="0" marL="457200" rtl="0" algn="l">
              <a:spcBef>
                <a:spcPts val="0"/>
              </a:spcBef>
              <a:spcAft>
                <a:spcPts val="0"/>
              </a:spcAft>
              <a:buSzPts val="1100"/>
              <a:buChar char="●"/>
            </a:pPr>
            <a:r>
              <a:rPr lang="en"/>
              <a:t>After we completed our Proposed Design (as seen in the slide previously) we split of into two teams frontend consisting of Elijah, Jameel, and Lindsey and backend consisting of Sam, Andrew and myself</a:t>
            </a:r>
            <a:endParaRPr/>
          </a:p>
          <a:p>
            <a:pPr indent="-298450" lvl="0" marL="457200" rtl="0" algn="l">
              <a:spcBef>
                <a:spcPts val="0"/>
              </a:spcBef>
              <a:spcAft>
                <a:spcPts val="0"/>
              </a:spcAft>
              <a:buSzPts val="1100"/>
              <a:buChar char="●"/>
            </a:pPr>
            <a:r>
              <a:rPr lang="en"/>
              <a:t>It is important that our tasks were completed synchronously meaning that frontend and backend are roughly on the same page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Make note: that frontend will shift merge into backend</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78efc6ba2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78efc6ba2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a:t>
            </a:r>
            <a:r>
              <a:rPr lang="en"/>
              <a:t>From our requirements we created these monthly milestones early on into the semester.</a:t>
            </a:r>
            <a:endParaRPr/>
          </a:p>
          <a:p>
            <a:pPr indent="-298450" lvl="0" marL="457200" rtl="0" algn="l">
              <a:spcBef>
                <a:spcPts val="0"/>
              </a:spcBef>
              <a:spcAft>
                <a:spcPts val="0"/>
              </a:spcAft>
              <a:buSzPts val="1100"/>
              <a:buChar char="●"/>
            </a:pPr>
            <a:r>
              <a:rPr lang="en"/>
              <a:t>These milestones are based off our development process as our first semester was spent on requirement analysis and design and our second semester will include implementation and testing. </a:t>
            </a:r>
            <a:endParaRPr/>
          </a:p>
          <a:p>
            <a:pPr indent="-298450" lvl="0" marL="457200" rtl="0" algn="l">
              <a:spcBef>
                <a:spcPts val="0"/>
              </a:spcBef>
              <a:spcAft>
                <a:spcPts val="0"/>
              </a:spcAft>
              <a:buSzPts val="1100"/>
              <a:buChar char="●"/>
            </a:pPr>
            <a:r>
              <a:rPr lang="en"/>
              <a:t>Currently we have completed our november milestone which was finalizing our tools for the Software Solution.</a:t>
            </a:r>
            <a:endParaRPr/>
          </a:p>
          <a:p>
            <a:pPr indent="-298450" lvl="0" marL="457200" rtl="0" algn="l">
              <a:spcBef>
                <a:spcPts val="0"/>
              </a:spcBef>
              <a:spcAft>
                <a:spcPts val="0"/>
              </a:spcAft>
              <a:buSzPts val="1100"/>
              <a:buChar char="●"/>
            </a:pPr>
            <a:r>
              <a:rPr lang="en"/>
              <a:t> Our next semester entails implementation of our proposed solution. Testing into Alpha then Beta then Final software solution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78efc6ba2c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78efc6ba2c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One of the first tasks worked on early in our planning phase was assessing the potential risks when working on this project.</a:t>
            </a:r>
            <a:endParaRPr/>
          </a:p>
          <a:p>
            <a:pPr indent="-298450" lvl="0" marL="457200" rtl="0" algn="l">
              <a:spcBef>
                <a:spcPts val="0"/>
              </a:spcBef>
              <a:spcAft>
                <a:spcPts val="0"/>
              </a:spcAft>
              <a:buSzPts val="1100"/>
              <a:buChar char="●"/>
            </a:pPr>
            <a:r>
              <a:rPr lang="en"/>
              <a:t>Here is a risk matrix that our group created. A risk matrix categorized a risk based on its likelihood and the impact it will have. On this slide, there are three risks we have identified as a “high” risk to our project</a:t>
            </a:r>
            <a:endParaRPr/>
          </a:p>
          <a:p>
            <a:pPr indent="-298450" lvl="0" marL="457200" rtl="0" algn="l">
              <a:spcBef>
                <a:spcPts val="0"/>
              </a:spcBef>
              <a:spcAft>
                <a:spcPts val="0"/>
              </a:spcAft>
              <a:buSzPts val="1100"/>
              <a:buChar char="●"/>
            </a:pPr>
            <a:r>
              <a:rPr lang="en"/>
              <a:t>The first risk deals with inaccurate results. Crafty themselves has a solution in place, but they would like one that is more reliable and can save them more money in the long run. This risk occurs when our solution does not perform better than Crafty’s</a:t>
            </a:r>
            <a:endParaRPr/>
          </a:p>
          <a:p>
            <a:pPr indent="-298450" lvl="0" marL="457200" rtl="0" algn="l">
              <a:spcBef>
                <a:spcPts val="0"/>
              </a:spcBef>
              <a:spcAft>
                <a:spcPts val="0"/>
              </a:spcAft>
              <a:buSzPts val="1100"/>
              <a:buChar char="●"/>
            </a:pPr>
            <a:r>
              <a:rPr lang="en"/>
              <a:t>The second risk is that the results are not clearly understood. Our software solution outputs a distributor purchase order, and it is vital that Crafty understands why our algorithm behaves the way it does.</a:t>
            </a:r>
            <a:endParaRPr/>
          </a:p>
          <a:p>
            <a:pPr indent="-298450" lvl="0" marL="457200" rtl="0" algn="l">
              <a:spcBef>
                <a:spcPts val="0"/>
              </a:spcBef>
              <a:spcAft>
                <a:spcPts val="0"/>
              </a:spcAft>
              <a:buSzPts val="1100"/>
              <a:buChar char="●"/>
            </a:pPr>
            <a:r>
              <a:rPr lang="en"/>
              <a:t>The final high risk is the steep learning curve. </a:t>
            </a:r>
            <a:r>
              <a:rPr lang="en"/>
              <a:t>Our project introduces a lot of technologies that we have not worked on previously, so it is crucial to our success that we choose technology that is well documented.</a:t>
            </a:r>
            <a:endParaRPr/>
          </a:p>
          <a:p>
            <a:pPr indent="-298450" lvl="0" marL="457200" rtl="0" algn="l">
              <a:spcBef>
                <a:spcPts val="0"/>
              </a:spcBef>
              <a:spcAft>
                <a:spcPts val="0"/>
              </a:spcAft>
              <a:buSzPts val="1100"/>
              <a:buChar char="●"/>
            </a:pPr>
            <a:r>
              <a:rPr lang="en"/>
              <a:t>The mitigation plan consists of: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Jimmy: worst thing is that can come out of this is an algorthim that seems correct but is reporting the wrong thing. How will we prove correctness? Include a bullet under mitigation plan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78efc6ba2c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78efc6ba2c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To track our progress through our tasks we will use GitLab issues.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Each task identified will be translated into an issue in GitLab</a:t>
            </a:r>
            <a:endParaRPr/>
          </a:p>
          <a:p>
            <a:pPr indent="-298450" lvl="0" marL="457200" rtl="0" algn="l">
              <a:spcBef>
                <a:spcPts val="0"/>
              </a:spcBef>
              <a:spcAft>
                <a:spcPts val="0"/>
              </a:spcAft>
              <a:buSzPts val="1100"/>
              <a:buChar char="●"/>
            </a:pPr>
            <a:r>
              <a:rPr lang="en"/>
              <a:t>Issues in gitlab are well organized and include a due date, assignees and are assigned to a milestone</a:t>
            </a:r>
            <a:endParaRPr/>
          </a:p>
          <a:p>
            <a:pPr indent="-298450" lvl="0" marL="457200" rtl="0" algn="l">
              <a:spcBef>
                <a:spcPts val="0"/>
              </a:spcBef>
              <a:spcAft>
                <a:spcPts val="0"/>
              </a:spcAft>
              <a:buSzPts val="1100"/>
              <a:buChar char="●"/>
            </a:pPr>
            <a:r>
              <a:rPr lang="en"/>
              <a:t>Gitlab issues can also be viewed in a board view which helps us visualize which issues are open, closed, doing and done</a:t>
            </a:r>
            <a:endParaRPr/>
          </a:p>
          <a:p>
            <a:pPr indent="-298450" lvl="0" marL="457200" rtl="0" algn="l">
              <a:spcBef>
                <a:spcPts val="0"/>
              </a:spcBef>
              <a:spcAft>
                <a:spcPts val="0"/>
              </a:spcAft>
              <a:buSzPts val="1100"/>
              <a:buChar char="●"/>
            </a:pPr>
            <a:r>
              <a:rPr lang="en"/>
              <a:t>Slack is used as informal communication between the team, any relevant information from slack can be copied to gitlab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TODO-&gt;add a better image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78efc6ba2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78efc6ba2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response to these areas of improvement, Crafty desires a forecasting algorithm that is going to help automate reordering by determining which products should be reordered. Crafty has a current solution that takes into consideration historical ordering data which is how much of each product is consumed over a period of time, distributor schedule and lead time, missed sales, and client inventory thresholds. Our team is looking to incorporate additional variables, with the major emphasis being on needs of new customers, client trends, warehouse space, and product expiration dates.</a:t>
            </a:r>
            <a:endParaRPr/>
          </a:p>
          <a:p>
            <a:pPr indent="0" lvl="0" marL="0" rtl="0" algn="l">
              <a:lnSpc>
                <a:spcPct val="115000"/>
              </a:lnSpc>
              <a:spcBef>
                <a:spcPts val="600"/>
              </a:spcBef>
              <a:spcAft>
                <a:spcPts val="1000"/>
              </a:spcAft>
              <a:buNone/>
            </a:pPr>
            <a:r>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8efc6ba2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8efc6ba2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our solution works, and what it does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-walk through diagram, point out:</a:t>
            </a:r>
            <a:endParaRPr/>
          </a:p>
          <a:p>
            <a:pPr indent="0" lvl="0" marL="0" rtl="0" algn="l">
              <a:spcBef>
                <a:spcPts val="0"/>
              </a:spcBef>
              <a:spcAft>
                <a:spcPts val="0"/>
              </a:spcAft>
              <a:buNone/>
            </a:pPr>
            <a:r>
              <a:rPr lang="en"/>
              <a:t>	-what we are doing</a:t>
            </a:r>
            <a:endParaRPr/>
          </a:p>
          <a:p>
            <a:pPr indent="0" lvl="0" marL="0" rtl="0" algn="l">
              <a:spcBef>
                <a:spcPts val="0"/>
              </a:spcBef>
              <a:spcAft>
                <a:spcPts val="0"/>
              </a:spcAft>
              <a:buNone/>
            </a:pPr>
            <a:r>
              <a:rPr lang="en"/>
              <a:t>	-where/how our system interacts Crafty</a:t>
            </a:r>
            <a:endParaRPr/>
          </a:p>
          <a:p>
            <a:pPr indent="0" lvl="0" marL="0" rtl="0" algn="l">
              <a:spcBef>
                <a:spcPts val="0"/>
              </a:spcBef>
              <a:spcAft>
                <a:spcPts val="0"/>
              </a:spcAft>
              <a:buNone/>
            </a:pPr>
            <a:r>
              <a:rPr lang="en"/>
              <a:t>-special events, how will they be entered? Will we </a:t>
            </a:r>
            <a:r>
              <a:rPr lang="en"/>
              <a:t>facilitate that or will Crafty?</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8efc6ba2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8efc6ba2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600"/>
              </a:spcBef>
              <a:spcAft>
                <a:spcPts val="0"/>
              </a:spcAft>
              <a:buSzPts val="1200"/>
              <a:buAutoNum type="arabicPeriod"/>
            </a:pPr>
            <a:r>
              <a:rPr lang="en" sz="1200"/>
              <a:t>Take data from the Crafty database as input in creating a distributor purchase order</a:t>
            </a:r>
            <a:endParaRPr sz="1200"/>
          </a:p>
          <a:p>
            <a:pPr indent="0" lvl="0" marL="457200" rtl="0" algn="l">
              <a:lnSpc>
                <a:spcPct val="115000"/>
              </a:lnSpc>
              <a:spcBef>
                <a:spcPts val="1000"/>
              </a:spcBef>
              <a:spcAft>
                <a:spcPts val="0"/>
              </a:spcAft>
              <a:buNone/>
            </a:pPr>
            <a:r>
              <a:rPr lang="en" sz="1200"/>
              <a:t>This requirement makes it such that SDMay20-25 software solution will be tied to complying with the format of the current data stored in Crafty’s database. </a:t>
            </a:r>
            <a:endParaRPr sz="1200"/>
          </a:p>
          <a:p>
            <a:pPr indent="-304800" lvl="0" marL="457200" rtl="0" algn="l">
              <a:lnSpc>
                <a:spcPct val="115000"/>
              </a:lnSpc>
              <a:spcBef>
                <a:spcPts val="1000"/>
              </a:spcBef>
              <a:spcAft>
                <a:spcPts val="0"/>
              </a:spcAft>
              <a:buSzPts val="1200"/>
              <a:buAutoNum type="arabicPeriod"/>
            </a:pPr>
            <a:r>
              <a:rPr lang="en" sz="1200"/>
              <a:t>For each distributor, make predictions about optimal ordering to maintain product warehouse stock for individual goods provided by that distributor based on </a:t>
            </a:r>
            <a:endParaRPr sz="1200"/>
          </a:p>
          <a:p>
            <a:pPr indent="-304800" lvl="0" marL="457200" rtl="0" algn="l">
              <a:lnSpc>
                <a:spcPct val="115000"/>
              </a:lnSpc>
              <a:spcBef>
                <a:spcPts val="0"/>
              </a:spcBef>
              <a:spcAft>
                <a:spcPts val="0"/>
              </a:spcAft>
              <a:buSzPts val="1200"/>
              <a:buAutoNum type="arabicPeriod"/>
            </a:pPr>
            <a:r>
              <a:rPr lang="en" sz="1200"/>
              <a:t>Have a user interface </a:t>
            </a:r>
            <a:r>
              <a:rPr b="1" lang="en" sz="1600">
                <a:solidFill>
                  <a:srgbClr val="434343"/>
                </a:solidFill>
              </a:rPr>
              <a:t>for Viewing Product Orders</a:t>
            </a:r>
            <a:endParaRPr sz="1200"/>
          </a:p>
          <a:p>
            <a:pPr indent="0" lvl="0" marL="457200" rtl="0" algn="l">
              <a:lnSpc>
                <a:spcPct val="115000"/>
              </a:lnSpc>
              <a:spcBef>
                <a:spcPts val="1000"/>
              </a:spcBef>
              <a:spcAft>
                <a:spcPts val="0"/>
              </a:spcAft>
              <a:buNone/>
            </a:pPr>
            <a:r>
              <a:rPr lang="en" sz="1200"/>
              <a:t>The Crafty procurement team needs a way to interface with the system tool </a:t>
            </a:r>
            <a:endParaRPr sz="1200"/>
          </a:p>
          <a:p>
            <a:pPr indent="0" lvl="0" marL="0" rtl="0" algn="l">
              <a:lnSpc>
                <a:spcPct val="115000"/>
              </a:lnSpc>
              <a:spcBef>
                <a:spcPts val="1000"/>
              </a:spcBef>
              <a:spcAft>
                <a:spcPts val="1000"/>
              </a:spcAft>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8efc6ba2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8efc6ba2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600"/>
              </a:spcBef>
              <a:spcAft>
                <a:spcPts val="0"/>
              </a:spcAft>
              <a:buSzPts val="1200"/>
              <a:buAutoNum type="arabicPeriod"/>
            </a:pPr>
            <a:r>
              <a:rPr lang="en" sz="1200"/>
              <a:t>Handle 1200 SKUs a day, this is how many SKUs that Crafty’s system in place is </a:t>
            </a:r>
            <a:r>
              <a:rPr lang="en" sz="1200"/>
              <a:t>able</a:t>
            </a:r>
            <a:r>
              <a:rPr lang="en" sz="1200"/>
              <a:t> to handle in a day</a:t>
            </a:r>
            <a:endParaRPr sz="1200"/>
          </a:p>
          <a:p>
            <a:pPr indent="-304800" lvl="0" marL="457200" rtl="0" algn="l">
              <a:lnSpc>
                <a:spcPct val="115000"/>
              </a:lnSpc>
              <a:spcBef>
                <a:spcPts val="0"/>
              </a:spcBef>
              <a:spcAft>
                <a:spcPts val="0"/>
              </a:spcAft>
              <a:buSzPts val="1200"/>
              <a:buAutoNum type="arabicPeriod"/>
            </a:pPr>
            <a:r>
              <a:rPr lang="en" sz="1200"/>
              <a:t>Timely Report Generation. </a:t>
            </a:r>
            <a:endParaRPr sz="1200"/>
          </a:p>
          <a:p>
            <a:pPr indent="0" lvl="0" marL="457200" rtl="0" algn="l">
              <a:lnSpc>
                <a:spcPct val="115000"/>
              </a:lnSpc>
              <a:spcBef>
                <a:spcPts val="1000"/>
              </a:spcBef>
              <a:spcAft>
                <a:spcPts val="0"/>
              </a:spcAft>
              <a:buNone/>
            </a:pPr>
            <a:r>
              <a:t/>
            </a:r>
            <a:endParaRPr sz="1200"/>
          </a:p>
          <a:p>
            <a:pPr indent="0" lvl="0" marL="457200" rtl="0" algn="l">
              <a:lnSpc>
                <a:spcPct val="115000"/>
              </a:lnSpc>
              <a:spcBef>
                <a:spcPts val="1000"/>
              </a:spcBef>
              <a:spcAft>
                <a:spcPts val="0"/>
              </a:spcAft>
              <a:buNone/>
            </a:pPr>
            <a:r>
              <a:rPr lang="en" sz="1200"/>
              <a:t>***</a:t>
            </a:r>
            <a:r>
              <a:rPr lang="en" sz="1200"/>
              <a:t>Mention SECURITY ***</a:t>
            </a:r>
            <a:endParaRPr sz="1200"/>
          </a:p>
          <a:p>
            <a:pPr indent="0" lvl="0" marL="457200" rtl="0" algn="l">
              <a:lnSpc>
                <a:spcPct val="115000"/>
              </a:lnSpc>
              <a:spcBef>
                <a:spcPts val="1000"/>
              </a:spcBef>
              <a:spcAft>
                <a:spcPts val="0"/>
              </a:spcAft>
              <a:buNone/>
            </a:pPr>
            <a:r>
              <a:rPr lang="en" sz="1200"/>
              <a:t>It's</a:t>
            </a:r>
            <a:r>
              <a:rPr lang="en" sz="1200"/>
              <a:t> out of scope for two big reasons. Its an internal website (no public interface), and it is a proof of concept. </a:t>
            </a:r>
            <a:endParaRPr sz="1200"/>
          </a:p>
          <a:p>
            <a:pPr indent="0" lvl="0" marL="457200" rtl="0" algn="l">
              <a:lnSpc>
                <a:spcPct val="115000"/>
              </a:lnSpc>
              <a:spcBef>
                <a:spcPts val="1000"/>
              </a:spcBef>
              <a:spcAft>
                <a:spcPts val="0"/>
              </a:spcAft>
              <a:buNone/>
            </a:pPr>
            <a:r>
              <a:rPr lang="en" sz="1200"/>
              <a:t>Jimmy: what is 90% of the time mean?</a:t>
            </a:r>
            <a:endParaRPr sz="1200"/>
          </a:p>
          <a:p>
            <a:pPr indent="0" lvl="0" marL="457200" rtl="0" algn="l">
              <a:lnSpc>
                <a:spcPct val="115000"/>
              </a:lnSpc>
              <a:spcBef>
                <a:spcPts val="1000"/>
              </a:spcBef>
              <a:spcAft>
                <a:spcPts val="0"/>
              </a:spcAft>
              <a:buNone/>
            </a:pPr>
            <a:r>
              <a:rPr lang="en" sz="1200"/>
              <a:t>Explain that every time they are about to place an order they have to run this algorithm to generate the report </a:t>
            </a:r>
            <a:endParaRPr sz="1200"/>
          </a:p>
          <a:p>
            <a:pPr indent="0" lvl="0" marL="457200" rtl="0" algn="l">
              <a:lnSpc>
                <a:spcPct val="115000"/>
              </a:lnSpc>
              <a:spcBef>
                <a:spcPts val="1000"/>
              </a:spcBef>
              <a:spcAft>
                <a:spcPts val="0"/>
              </a:spcAft>
              <a:buNone/>
            </a:pPr>
            <a:r>
              <a:t/>
            </a:r>
            <a:endParaRPr sz="1200"/>
          </a:p>
          <a:p>
            <a:pPr indent="0" lvl="0" marL="457200" rtl="0" algn="l">
              <a:lnSpc>
                <a:spcPct val="115000"/>
              </a:lnSpc>
              <a:spcBef>
                <a:spcPts val="1000"/>
              </a:spcBef>
              <a:spcAft>
                <a:spcPts val="1000"/>
              </a:spcAft>
              <a:buNone/>
            </a:pPr>
            <a:r>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8efc6ba2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8efc6ba2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tech stack will have </a:t>
            </a:r>
            <a:r>
              <a:rPr lang="en"/>
              <a:t>JavaScript with React framework on the front end; on the backend, we will be using Java with a Spring and Hibernate framework with Python Keras and Tensorflow for the LTSM algorithm; and for the database, we will be using PostgreSQL. We choose JavaScript and React because of the knowledge our team members have with both and the amount of online resources available to support and help. We choose Java with Spring and Hibernate because of the knowledge we possess in these software system and again the online support. We choose Python Keras and Tensorflow for our algorithm because we are comfortable with Python and need the capabilities that Keras and Tensorflow offers. Some of our team members also has past experience with Keras and Tensorflow. We choose PostgreSQL because our client uses PostgreSQL so we can more easily integrate their data into our database. The language is also very similar to MySQL which we have experience with.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46ae5477c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46ae5477c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now move onto the API design for the project.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838c562b7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38c562b7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list of all the endpoints we ended up making for the project. We will walk you through a </a:t>
            </a:r>
            <a:r>
              <a:rPr lang="en"/>
              <a:t>scenario</a:t>
            </a:r>
            <a:r>
              <a:rPr lang="en"/>
              <a:t> of the prediction generation and display through the calling of some of these endpoints.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may20-25.sd.ece.iastate.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hyperlink" Target="http://sdmay20-25.ece.iastate.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Consumer Aware Warehouse Management</a:t>
            </a:r>
            <a:endParaRPr/>
          </a:p>
          <a:p>
            <a:pPr indent="0" lvl="0" marL="0" rtl="0" algn="ctr">
              <a:spcBef>
                <a:spcPts val="0"/>
              </a:spcBef>
              <a:spcAft>
                <a:spcPts val="0"/>
              </a:spcAft>
              <a:buNone/>
            </a:pPr>
            <a:r>
              <a:rPr lang="en"/>
              <a:t>SDMay20-25</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Advisor: Goce Trajcevski</a:t>
            </a:r>
            <a:endParaRPr/>
          </a:p>
          <a:p>
            <a:pPr indent="0" lvl="0" marL="0" rtl="0" algn="ctr">
              <a:spcBef>
                <a:spcPts val="0"/>
              </a:spcBef>
              <a:spcAft>
                <a:spcPts val="0"/>
              </a:spcAft>
              <a:buNone/>
            </a:pPr>
            <a:r>
              <a:rPr lang="en"/>
              <a:t>Client: Jimmy Paul, Crafty LLC. CTO</a:t>
            </a:r>
            <a:endParaRPr/>
          </a:p>
          <a:p>
            <a:pPr indent="0" lvl="0" marL="0" rtl="0" algn="ctr">
              <a:spcBef>
                <a:spcPts val="0"/>
              </a:spcBef>
              <a:spcAft>
                <a:spcPts val="0"/>
              </a:spcAft>
              <a:buNone/>
            </a:pPr>
            <a:r>
              <a:rPr lang="en"/>
              <a:t>Team: Lindsey Sleeth, Omair Ijaz, Andrew Smith, Sam Stifter, Jameel Kelley, Elijah Buscho, Devin Üner</a:t>
            </a:r>
            <a:endParaRPr/>
          </a:p>
          <a:p>
            <a:pPr indent="0" lvl="0" marL="0" rtl="0" algn="ctr">
              <a:spcBef>
                <a:spcPts val="0"/>
              </a:spcBef>
              <a:spcAft>
                <a:spcPts val="0"/>
              </a:spcAft>
              <a:buNone/>
            </a:pPr>
            <a:r>
              <a:rPr lang="en">
                <a:uFill>
                  <a:noFill/>
                </a:uFill>
                <a:hlinkClick r:id="rId3"/>
              </a:rPr>
              <a:t>http://sdmay20-25.sd.ece.iastate.edu/</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API Design - Historical Warehouse Inventory Level -Andrew</a:t>
            </a:r>
            <a:endParaRPr/>
          </a:p>
        </p:txBody>
      </p:sp>
      <p:sp>
        <p:nvSpPr>
          <p:cNvPr id="159" name="Google Shape;159;p22"/>
          <p:cNvSpPr txBox="1"/>
          <p:nvPr>
            <p:ph idx="1" type="body"/>
          </p:nvPr>
        </p:nvSpPr>
        <p:spPr>
          <a:xfrm>
            <a:off x="311700" y="1152475"/>
            <a:ext cx="3999900" cy="34164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SzPts val="2000"/>
              <a:buChar char="●"/>
            </a:pPr>
            <a:r>
              <a:rPr lang="en" sz="2000"/>
              <a:t>Called to get the </a:t>
            </a:r>
            <a:r>
              <a:rPr lang="en" sz="2000">
                <a:solidFill>
                  <a:srgbClr val="FFD966"/>
                </a:solidFill>
              </a:rPr>
              <a:t>historical warehouse inventory level</a:t>
            </a:r>
            <a:endParaRPr sz="2000">
              <a:solidFill>
                <a:srgbClr val="FFD966"/>
              </a:solidFill>
            </a:endParaRPr>
          </a:p>
          <a:p>
            <a:pPr indent="-355600" lvl="0" marL="457200" rtl="0" algn="l">
              <a:spcBef>
                <a:spcPts val="0"/>
              </a:spcBef>
              <a:spcAft>
                <a:spcPts val="0"/>
              </a:spcAft>
              <a:buSzPts val="2000"/>
              <a:buChar char="●"/>
            </a:pPr>
            <a:r>
              <a:rPr lang="en" sz="2000"/>
              <a:t>Used to display on a </a:t>
            </a:r>
            <a:r>
              <a:rPr lang="en" sz="2000">
                <a:solidFill>
                  <a:srgbClr val="FFD966"/>
                </a:solidFill>
              </a:rPr>
              <a:t>graph</a:t>
            </a:r>
            <a:r>
              <a:rPr lang="en" sz="2000"/>
              <a:t> for frontend</a:t>
            </a:r>
            <a:endParaRPr sz="2000"/>
          </a:p>
          <a:p>
            <a:pPr indent="-355600" lvl="0" marL="457200" rtl="0" algn="l">
              <a:spcBef>
                <a:spcPts val="0"/>
              </a:spcBef>
              <a:spcAft>
                <a:spcPts val="0"/>
              </a:spcAft>
              <a:buSzPts val="2000"/>
              <a:buChar char="●"/>
            </a:pPr>
            <a:r>
              <a:rPr lang="en" sz="2000"/>
              <a:t>Used by </a:t>
            </a:r>
            <a:r>
              <a:rPr lang="en" sz="2000">
                <a:solidFill>
                  <a:srgbClr val="FFD966"/>
                </a:solidFill>
              </a:rPr>
              <a:t>algorithm</a:t>
            </a:r>
            <a:r>
              <a:rPr lang="en" sz="2000"/>
              <a:t> to generate </a:t>
            </a:r>
            <a:r>
              <a:rPr lang="en" sz="2000">
                <a:solidFill>
                  <a:srgbClr val="FFD966"/>
                </a:solidFill>
              </a:rPr>
              <a:t>predictions</a:t>
            </a:r>
            <a:endParaRPr sz="2000">
              <a:solidFill>
                <a:srgbClr val="FFD966"/>
              </a:solidFill>
            </a:endParaRPr>
          </a:p>
        </p:txBody>
      </p:sp>
      <p:sp>
        <p:nvSpPr>
          <p:cNvPr id="160" name="Google Shape;160;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/sku_hist/{skuID}</a:t>
            </a:r>
            <a:endParaRPr sz="2000"/>
          </a:p>
          <a:p>
            <a:pPr indent="0" lvl="0" marL="0" rtl="0" algn="l">
              <a:spcBef>
                <a:spcPts val="1600"/>
              </a:spcBef>
              <a:spcAft>
                <a:spcPts val="1600"/>
              </a:spcAft>
              <a:buNone/>
            </a:pPr>
            <a:r>
              <a:t/>
            </a:r>
            <a:endParaRPr/>
          </a:p>
        </p:txBody>
      </p:sp>
      <p:pic>
        <p:nvPicPr>
          <p:cNvPr id="161" name="Google Shape;161;p22"/>
          <p:cNvPicPr preferRelativeResize="0"/>
          <p:nvPr/>
        </p:nvPicPr>
        <p:blipFill>
          <a:blip r:embed="rId3">
            <a:alphaModFix/>
          </a:blip>
          <a:stretch>
            <a:fillRect/>
          </a:stretch>
        </p:blipFill>
        <p:spPr>
          <a:xfrm>
            <a:off x="4920925" y="1661500"/>
            <a:ext cx="2582272" cy="2907375"/>
          </a:xfrm>
          <a:prstGeom prst="rect">
            <a:avLst/>
          </a:prstGeom>
          <a:noFill/>
          <a:ln>
            <a:noFill/>
          </a:ln>
        </p:spPr>
      </p:pic>
      <p:sp>
        <p:nvSpPr>
          <p:cNvPr id="162" name="Google Shape;162;p22"/>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163" name="Google Shape;163;p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API Design - Add a New Prediction Value - Sam</a:t>
            </a:r>
            <a:endParaRPr/>
          </a:p>
        </p:txBody>
      </p:sp>
      <p:sp>
        <p:nvSpPr>
          <p:cNvPr id="169" name="Google Shape;169;p23"/>
          <p:cNvSpPr txBox="1"/>
          <p:nvPr>
            <p:ph idx="1" type="body"/>
          </p:nvPr>
        </p:nvSpPr>
        <p:spPr>
          <a:xfrm>
            <a:off x="311700" y="1152475"/>
            <a:ext cx="3999900" cy="34164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SzPts val="2000"/>
              <a:buChar char="●"/>
            </a:pPr>
            <a:r>
              <a:rPr lang="en" sz="2000"/>
              <a:t>Make a prediction for </a:t>
            </a:r>
            <a:r>
              <a:rPr lang="en" sz="2000">
                <a:solidFill>
                  <a:srgbClr val="FFD966"/>
                </a:solidFill>
              </a:rPr>
              <a:t>Order Quantity</a:t>
            </a:r>
            <a:endParaRPr sz="2000">
              <a:solidFill>
                <a:srgbClr val="FFD966"/>
              </a:solidFill>
            </a:endParaRPr>
          </a:p>
          <a:p>
            <a:pPr indent="-355600" lvl="0" marL="457200" rtl="0" algn="l">
              <a:spcBef>
                <a:spcPts val="0"/>
              </a:spcBef>
              <a:spcAft>
                <a:spcPts val="0"/>
              </a:spcAft>
              <a:buSzPts val="2000"/>
              <a:buChar char="●"/>
            </a:pPr>
            <a:r>
              <a:rPr lang="en" sz="2000"/>
              <a:t>Update the </a:t>
            </a:r>
            <a:r>
              <a:rPr lang="en" sz="2000">
                <a:solidFill>
                  <a:srgbClr val="FFD966"/>
                </a:solidFill>
              </a:rPr>
              <a:t>Database</a:t>
            </a:r>
            <a:endParaRPr sz="2000">
              <a:solidFill>
                <a:srgbClr val="FFD966"/>
              </a:solidFill>
            </a:endParaRPr>
          </a:p>
          <a:p>
            <a:pPr indent="-355600" lvl="0" marL="457200" rtl="0" algn="l">
              <a:spcBef>
                <a:spcPts val="0"/>
              </a:spcBef>
              <a:spcAft>
                <a:spcPts val="0"/>
              </a:spcAft>
              <a:buSzPts val="2000"/>
              <a:buChar char="●"/>
            </a:pPr>
            <a:r>
              <a:rPr lang="en" sz="2000"/>
              <a:t>Communicates with the </a:t>
            </a:r>
            <a:r>
              <a:rPr lang="en" sz="2000">
                <a:solidFill>
                  <a:srgbClr val="FFD966"/>
                </a:solidFill>
              </a:rPr>
              <a:t>Machine Learning</a:t>
            </a:r>
            <a:r>
              <a:rPr lang="en" sz="2000"/>
              <a:t> Component</a:t>
            </a:r>
            <a:endParaRPr sz="2000"/>
          </a:p>
        </p:txBody>
      </p:sp>
      <p:sp>
        <p:nvSpPr>
          <p:cNvPr id="170" name="Google Shape;170;p23"/>
          <p:cNvSpPr txBox="1"/>
          <p:nvPr/>
        </p:nvSpPr>
        <p:spPr>
          <a:xfrm>
            <a:off x="5080975" y="1719675"/>
            <a:ext cx="4579200" cy="5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3"/>
                </a:solidFill>
                <a:latin typeface="Average"/>
                <a:ea typeface="Average"/>
                <a:cs typeface="Average"/>
                <a:sym typeface="Average"/>
              </a:rPr>
              <a:t>/predictions/add</a:t>
            </a:r>
            <a:endParaRPr sz="2000">
              <a:solidFill>
                <a:schemeClr val="accent3"/>
              </a:solidFill>
              <a:latin typeface="Average"/>
              <a:ea typeface="Average"/>
              <a:cs typeface="Average"/>
              <a:sym typeface="Average"/>
            </a:endParaRPr>
          </a:p>
        </p:txBody>
      </p:sp>
      <p:pic>
        <p:nvPicPr>
          <p:cNvPr id="171" name="Google Shape;171;p23"/>
          <p:cNvPicPr preferRelativeResize="0"/>
          <p:nvPr/>
        </p:nvPicPr>
        <p:blipFill>
          <a:blip r:embed="rId3">
            <a:alphaModFix/>
          </a:blip>
          <a:stretch>
            <a:fillRect/>
          </a:stretch>
        </p:blipFill>
        <p:spPr>
          <a:xfrm>
            <a:off x="5080975" y="2253975"/>
            <a:ext cx="2031750" cy="1213400"/>
          </a:xfrm>
          <a:prstGeom prst="rect">
            <a:avLst/>
          </a:prstGeom>
          <a:noFill/>
          <a:ln>
            <a:noFill/>
          </a:ln>
        </p:spPr>
      </p:pic>
      <p:sp>
        <p:nvSpPr>
          <p:cNvPr id="172" name="Google Shape;172;p23"/>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173" name="Google Shape;173;p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API Design - </a:t>
            </a:r>
            <a:r>
              <a:rPr lang="en"/>
              <a:t>Get Predictions for a Sku - Omair</a:t>
            </a:r>
            <a:endParaRPr/>
          </a:p>
        </p:txBody>
      </p:sp>
      <p:sp>
        <p:nvSpPr>
          <p:cNvPr id="179" name="Google Shape;179;p24"/>
          <p:cNvSpPr txBox="1"/>
          <p:nvPr>
            <p:ph idx="1" type="body"/>
          </p:nvPr>
        </p:nvSpPr>
        <p:spPr>
          <a:xfrm>
            <a:off x="311700" y="1152475"/>
            <a:ext cx="3999900" cy="34164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Clr>
                <a:srgbClr val="FFD966"/>
              </a:buClr>
              <a:buSzPts val="2000"/>
              <a:buChar char="●"/>
            </a:pPr>
            <a:r>
              <a:rPr lang="en" sz="2000">
                <a:solidFill>
                  <a:srgbClr val="FFD966"/>
                </a:solidFill>
              </a:rPr>
              <a:t>All predictions are stored</a:t>
            </a:r>
            <a:endParaRPr sz="2000">
              <a:solidFill>
                <a:srgbClr val="FFD966"/>
              </a:solidFill>
            </a:endParaRPr>
          </a:p>
          <a:p>
            <a:pPr indent="-355600" lvl="0" marL="457200" rtl="0" algn="l">
              <a:spcBef>
                <a:spcPts val="0"/>
              </a:spcBef>
              <a:spcAft>
                <a:spcPts val="0"/>
              </a:spcAft>
              <a:buClr>
                <a:srgbClr val="FFD966"/>
              </a:buClr>
              <a:buSzPts val="2000"/>
              <a:buChar char="●"/>
            </a:pPr>
            <a:r>
              <a:rPr lang="en" sz="2000">
                <a:solidFill>
                  <a:srgbClr val="FFD966"/>
                </a:solidFill>
              </a:rPr>
              <a:t>The most recent prediction for a SKU can be retrieved DB along with the time stamp</a:t>
            </a:r>
            <a:endParaRPr sz="2000">
              <a:solidFill>
                <a:srgbClr val="FFD966"/>
              </a:solidFill>
            </a:endParaRPr>
          </a:p>
          <a:p>
            <a:pPr indent="-355600" lvl="0" marL="457200" rtl="0" algn="l">
              <a:spcBef>
                <a:spcPts val="0"/>
              </a:spcBef>
              <a:spcAft>
                <a:spcPts val="0"/>
              </a:spcAft>
              <a:buClr>
                <a:srgbClr val="FFD966"/>
              </a:buClr>
              <a:buSzPts val="2000"/>
              <a:buChar char="●"/>
            </a:pPr>
            <a:r>
              <a:rPr lang="en" sz="2000">
                <a:solidFill>
                  <a:srgbClr val="FFD966"/>
                </a:solidFill>
              </a:rPr>
              <a:t>Will be displayed on the frontend</a:t>
            </a:r>
            <a:endParaRPr sz="2000"/>
          </a:p>
        </p:txBody>
      </p:sp>
      <p:sp>
        <p:nvSpPr>
          <p:cNvPr id="180" name="Google Shape;180;p2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000"/>
              <a:t>/predictions/sku/{sku}</a:t>
            </a:r>
            <a:endParaRPr sz="2000"/>
          </a:p>
          <a:p>
            <a:pPr indent="0" lvl="0" marL="0" marR="0" rtl="0" algn="l">
              <a:lnSpc>
                <a:spcPct val="100000"/>
              </a:lnSpc>
              <a:spcBef>
                <a:spcPts val="0"/>
              </a:spcBef>
              <a:spcAft>
                <a:spcPts val="0"/>
              </a:spcAft>
              <a:buNone/>
            </a:pPr>
            <a:r>
              <a:t/>
            </a:r>
            <a:endParaRPr sz="2000"/>
          </a:p>
        </p:txBody>
      </p:sp>
      <p:pic>
        <p:nvPicPr>
          <p:cNvPr id="181" name="Google Shape;181;p24"/>
          <p:cNvPicPr preferRelativeResize="0"/>
          <p:nvPr/>
        </p:nvPicPr>
        <p:blipFill>
          <a:blip r:embed="rId3">
            <a:alphaModFix/>
          </a:blip>
          <a:stretch>
            <a:fillRect/>
          </a:stretch>
        </p:blipFill>
        <p:spPr>
          <a:xfrm>
            <a:off x="4832400" y="1664775"/>
            <a:ext cx="3518800" cy="1813950"/>
          </a:xfrm>
          <a:prstGeom prst="rect">
            <a:avLst/>
          </a:prstGeom>
          <a:noFill/>
          <a:ln>
            <a:noFill/>
          </a:ln>
        </p:spPr>
      </p:pic>
      <p:sp>
        <p:nvSpPr>
          <p:cNvPr id="182" name="Google Shape;182;p24"/>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183" name="Google Shape;183;p2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Frontend Design</a:t>
            </a:r>
            <a:endParaRPr/>
          </a:p>
        </p:txBody>
      </p:sp>
      <p:sp>
        <p:nvSpPr>
          <p:cNvPr id="189" name="Google Shape;189;p25"/>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190" name="Google Shape;190;p2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Crafty’s System - Lindsey</a:t>
            </a:r>
            <a:endParaRPr/>
          </a:p>
        </p:txBody>
      </p:sp>
      <p:pic>
        <p:nvPicPr>
          <p:cNvPr id="196" name="Google Shape;196;p26"/>
          <p:cNvPicPr preferRelativeResize="0"/>
          <p:nvPr/>
        </p:nvPicPr>
        <p:blipFill>
          <a:blip r:embed="rId3">
            <a:alphaModFix/>
          </a:blip>
          <a:stretch>
            <a:fillRect/>
          </a:stretch>
        </p:blipFill>
        <p:spPr>
          <a:xfrm>
            <a:off x="1058450" y="1065599"/>
            <a:ext cx="7027099" cy="3722149"/>
          </a:xfrm>
          <a:prstGeom prst="rect">
            <a:avLst/>
          </a:prstGeom>
          <a:noFill/>
          <a:ln>
            <a:noFill/>
          </a:ln>
        </p:spPr>
      </p:pic>
      <p:sp>
        <p:nvSpPr>
          <p:cNvPr id="197" name="Google Shape;197;p26"/>
          <p:cNvSpPr/>
          <p:nvPr/>
        </p:nvSpPr>
        <p:spPr>
          <a:xfrm>
            <a:off x="3652800" y="2021375"/>
            <a:ext cx="897000" cy="299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 name="Google Shape;198;p26"/>
          <p:cNvGrpSpPr/>
          <p:nvPr/>
        </p:nvGrpSpPr>
        <p:grpSpPr>
          <a:xfrm>
            <a:off x="3315900" y="1966475"/>
            <a:ext cx="387000" cy="354000"/>
            <a:chOff x="3315900" y="1966475"/>
            <a:chExt cx="387000" cy="354000"/>
          </a:xfrm>
        </p:grpSpPr>
        <p:sp>
          <p:nvSpPr>
            <p:cNvPr id="199" name="Google Shape;199;p26"/>
            <p:cNvSpPr/>
            <p:nvPr/>
          </p:nvSpPr>
          <p:spPr>
            <a:xfrm>
              <a:off x="3404325" y="2071900"/>
              <a:ext cx="214800" cy="21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6"/>
            <p:cNvSpPr txBox="1"/>
            <p:nvPr/>
          </p:nvSpPr>
          <p:spPr>
            <a:xfrm>
              <a:off x="3315900" y="1966475"/>
              <a:ext cx="387000" cy="3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latin typeface="Average"/>
                  <a:ea typeface="Average"/>
                  <a:cs typeface="Average"/>
                  <a:sym typeface="Average"/>
                </a:rPr>
                <a:t>1</a:t>
              </a:r>
              <a:endParaRPr>
                <a:solidFill>
                  <a:srgbClr val="FF0000"/>
                </a:solidFill>
                <a:latin typeface="Average"/>
                <a:ea typeface="Average"/>
                <a:cs typeface="Average"/>
                <a:sym typeface="Average"/>
              </a:endParaRPr>
            </a:p>
          </p:txBody>
        </p:sp>
      </p:grpSp>
      <p:sp>
        <p:nvSpPr>
          <p:cNvPr id="201" name="Google Shape;201;p26"/>
          <p:cNvSpPr/>
          <p:nvPr/>
        </p:nvSpPr>
        <p:spPr>
          <a:xfrm>
            <a:off x="4549800" y="2021375"/>
            <a:ext cx="897000" cy="2991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26"/>
          <p:cNvGrpSpPr/>
          <p:nvPr/>
        </p:nvGrpSpPr>
        <p:grpSpPr>
          <a:xfrm>
            <a:off x="5446802" y="1941200"/>
            <a:ext cx="387000" cy="354000"/>
            <a:chOff x="3315900" y="1966475"/>
            <a:chExt cx="387000" cy="354000"/>
          </a:xfrm>
        </p:grpSpPr>
        <p:sp>
          <p:nvSpPr>
            <p:cNvPr id="203" name="Google Shape;203;p26"/>
            <p:cNvSpPr/>
            <p:nvPr/>
          </p:nvSpPr>
          <p:spPr>
            <a:xfrm>
              <a:off x="3404325" y="2071900"/>
              <a:ext cx="214800" cy="21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6"/>
            <p:cNvSpPr txBox="1"/>
            <p:nvPr/>
          </p:nvSpPr>
          <p:spPr>
            <a:xfrm>
              <a:off x="3315900" y="1966475"/>
              <a:ext cx="387000" cy="3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9900"/>
                  </a:solidFill>
                  <a:latin typeface="Average"/>
                  <a:ea typeface="Average"/>
                  <a:cs typeface="Average"/>
                  <a:sym typeface="Average"/>
                </a:rPr>
                <a:t>2</a:t>
              </a:r>
              <a:endParaRPr>
                <a:solidFill>
                  <a:srgbClr val="FF9900"/>
                </a:solidFill>
                <a:latin typeface="Average"/>
                <a:ea typeface="Average"/>
                <a:cs typeface="Average"/>
                <a:sym typeface="Average"/>
              </a:endParaRPr>
            </a:p>
          </p:txBody>
        </p:sp>
      </p:grpSp>
      <p:sp>
        <p:nvSpPr>
          <p:cNvPr id="205" name="Google Shape;205;p26"/>
          <p:cNvSpPr/>
          <p:nvPr/>
        </p:nvSpPr>
        <p:spPr>
          <a:xfrm>
            <a:off x="2345650" y="2367100"/>
            <a:ext cx="44259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 name="Google Shape;206;p26"/>
          <p:cNvGrpSpPr/>
          <p:nvPr/>
        </p:nvGrpSpPr>
        <p:grpSpPr>
          <a:xfrm>
            <a:off x="1981777" y="2443300"/>
            <a:ext cx="387000" cy="354000"/>
            <a:chOff x="3315900" y="1966475"/>
            <a:chExt cx="387000" cy="354000"/>
          </a:xfrm>
        </p:grpSpPr>
        <p:sp>
          <p:nvSpPr>
            <p:cNvPr id="207" name="Google Shape;207;p26"/>
            <p:cNvSpPr/>
            <p:nvPr/>
          </p:nvSpPr>
          <p:spPr>
            <a:xfrm>
              <a:off x="3404325" y="2071900"/>
              <a:ext cx="214800" cy="21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txBox="1"/>
            <p:nvPr/>
          </p:nvSpPr>
          <p:spPr>
            <a:xfrm>
              <a:off x="3315900" y="1966475"/>
              <a:ext cx="387000" cy="3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FF00"/>
                  </a:solidFill>
                  <a:latin typeface="Average"/>
                  <a:ea typeface="Average"/>
                  <a:cs typeface="Average"/>
                  <a:sym typeface="Average"/>
                </a:rPr>
                <a:t>3</a:t>
              </a:r>
              <a:endParaRPr>
                <a:solidFill>
                  <a:srgbClr val="00FF00"/>
                </a:solidFill>
                <a:latin typeface="Average"/>
                <a:ea typeface="Average"/>
                <a:cs typeface="Average"/>
                <a:sym typeface="Average"/>
              </a:endParaRPr>
            </a:p>
          </p:txBody>
        </p:sp>
      </p:grpSp>
      <p:sp>
        <p:nvSpPr>
          <p:cNvPr id="209" name="Google Shape;209;p26"/>
          <p:cNvSpPr/>
          <p:nvPr/>
        </p:nvSpPr>
        <p:spPr>
          <a:xfrm>
            <a:off x="2345650" y="2982725"/>
            <a:ext cx="4463100" cy="17859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 name="Google Shape;210;p26"/>
          <p:cNvGrpSpPr/>
          <p:nvPr/>
        </p:nvGrpSpPr>
        <p:grpSpPr>
          <a:xfrm>
            <a:off x="1931227" y="3004175"/>
            <a:ext cx="387000" cy="354000"/>
            <a:chOff x="3315900" y="1966475"/>
            <a:chExt cx="387000" cy="354000"/>
          </a:xfrm>
        </p:grpSpPr>
        <p:sp>
          <p:nvSpPr>
            <p:cNvPr id="211" name="Google Shape;211;p26"/>
            <p:cNvSpPr/>
            <p:nvPr/>
          </p:nvSpPr>
          <p:spPr>
            <a:xfrm>
              <a:off x="3404325" y="2071900"/>
              <a:ext cx="214800" cy="21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6"/>
            <p:cNvSpPr txBox="1"/>
            <p:nvPr/>
          </p:nvSpPr>
          <p:spPr>
            <a:xfrm>
              <a:off x="3315900" y="1966475"/>
              <a:ext cx="387000" cy="3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latin typeface="Average"/>
                  <a:ea typeface="Average"/>
                  <a:cs typeface="Average"/>
                  <a:sym typeface="Average"/>
                </a:rPr>
                <a:t>4</a:t>
              </a:r>
              <a:endParaRPr>
                <a:solidFill>
                  <a:srgbClr val="0000FF"/>
                </a:solidFill>
                <a:latin typeface="Average"/>
                <a:ea typeface="Average"/>
                <a:cs typeface="Average"/>
                <a:sym typeface="Average"/>
              </a:endParaRPr>
            </a:p>
          </p:txBody>
        </p:sp>
      </p:grpSp>
      <p:sp>
        <p:nvSpPr>
          <p:cNvPr id="213" name="Google Shape;213;p26"/>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214" name="Google Shape;214;p2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7"/>
          <p:cNvSpPr txBox="1"/>
          <p:nvPr>
            <p:ph type="title"/>
          </p:nvPr>
        </p:nvSpPr>
        <p:spPr>
          <a:xfrm>
            <a:off x="2125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 - Lindsey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0" name="Google Shape;220;p27"/>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221" name="Google Shape;221;p27"/>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pic>
        <p:nvPicPr>
          <p:cNvPr id="222" name="Google Shape;222;p27"/>
          <p:cNvPicPr preferRelativeResize="0"/>
          <p:nvPr/>
        </p:nvPicPr>
        <p:blipFill>
          <a:blip r:embed="rId3">
            <a:alphaModFix/>
          </a:blip>
          <a:stretch>
            <a:fillRect/>
          </a:stretch>
        </p:blipFill>
        <p:spPr>
          <a:xfrm>
            <a:off x="882788" y="1077800"/>
            <a:ext cx="7180030" cy="3384551"/>
          </a:xfrm>
          <a:prstGeom prst="rect">
            <a:avLst/>
          </a:prstGeom>
          <a:noFill/>
          <a:ln>
            <a:noFill/>
          </a:ln>
        </p:spPr>
      </p:pic>
      <p:sp>
        <p:nvSpPr>
          <p:cNvPr id="223" name="Google Shape;223;p27"/>
          <p:cNvSpPr txBox="1"/>
          <p:nvPr/>
        </p:nvSpPr>
        <p:spPr>
          <a:xfrm>
            <a:off x="8150475" y="2505800"/>
            <a:ext cx="681900" cy="43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Average"/>
                <a:ea typeface="Average"/>
                <a:cs typeface="Average"/>
                <a:sym typeface="Average"/>
                <a:hlinkClick r:id="rId4"/>
              </a:rPr>
              <a:t>Link</a:t>
            </a:r>
            <a:endParaRPr>
              <a:latin typeface="Average"/>
              <a:ea typeface="Average"/>
              <a:cs typeface="Average"/>
              <a:sym typeface="Average"/>
            </a:endParaRPr>
          </a:p>
        </p:txBody>
      </p:sp>
      <p:sp>
        <p:nvSpPr>
          <p:cNvPr id="224" name="Google Shape;224;p2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8"/>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Machine Learning Design</a:t>
            </a:r>
            <a:endParaRPr/>
          </a:p>
        </p:txBody>
      </p:sp>
      <p:sp>
        <p:nvSpPr>
          <p:cNvPr id="230" name="Google Shape;230;p28"/>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231" name="Google Shape;231;p2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Machine Learning Design - Devin</a:t>
            </a:r>
            <a:endParaRPr/>
          </a:p>
        </p:txBody>
      </p:sp>
      <p:sp>
        <p:nvSpPr>
          <p:cNvPr id="237" name="Google Shape;237;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solidFill>
                  <a:srgbClr val="FFD966"/>
                </a:solidFill>
              </a:rPr>
              <a:t>Long Short Term Memory (LSTM)</a:t>
            </a:r>
            <a:r>
              <a:rPr lang="en"/>
              <a:t> neural network</a:t>
            </a:r>
            <a:endParaRPr/>
          </a:p>
          <a:p>
            <a:pPr indent="-342900" lvl="0" marL="457200" rtl="0" algn="l">
              <a:spcBef>
                <a:spcPts val="0"/>
              </a:spcBef>
              <a:spcAft>
                <a:spcPts val="0"/>
              </a:spcAft>
              <a:buSzPts val="1800"/>
              <a:buChar char="●"/>
            </a:pPr>
            <a:r>
              <a:rPr lang="en"/>
              <a:t>Capable of predicting long term and short term </a:t>
            </a:r>
            <a:r>
              <a:rPr lang="en">
                <a:solidFill>
                  <a:srgbClr val="FFD966"/>
                </a:solidFill>
              </a:rPr>
              <a:t>trends in data</a:t>
            </a:r>
            <a:endParaRPr>
              <a:solidFill>
                <a:srgbClr val="FFD966"/>
              </a:solidFill>
            </a:endParaRPr>
          </a:p>
          <a:p>
            <a:pPr indent="-342900" lvl="0" marL="457200" rtl="0" algn="l">
              <a:spcBef>
                <a:spcPts val="0"/>
              </a:spcBef>
              <a:spcAft>
                <a:spcPts val="0"/>
              </a:spcAft>
              <a:buSzPts val="1800"/>
              <a:buChar char="●"/>
            </a:pPr>
            <a:r>
              <a:rPr lang="en"/>
              <a:t>Created with </a:t>
            </a:r>
            <a:r>
              <a:rPr lang="en">
                <a:solidFill>
                  <a:srgbClr val="FFD966"/>
                </a:solidFill>
              </a:rPr>
              <a:t>Keras</a:t>
            </a:r>
            <a:r>
              <a:rPr lang="en"/>
              <a:t> and </a:t>
            </a:r>
            <a:r>
              <a:rPr lang="en">
                <a:solidFill>
                  <a:srgbClr val="FFD966"/>
                </a:solidFill>
              </a:rPr>
              <a:t>Tensorflow</a:t>
            </a:r>
            <a:endParaRPr>
              <a:solidFill>
                <a:srgbClr val="FFD966"/>
              </a:solidFill>
            </a:endParaRPr>
          </a:p>
        </p:txBody>
      </p:sp>
      <p:sp>
        <p:nvSpPr>
          <p:cNvPr id="238" name="Google Shape;238;p29"/>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239" name="Google Shape;239;p2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Algorithm Test Plan - Devin</a:t>
            </a:r>
            <a:endParaRPr/>
          </a:p>
        </p:txBody>
      </p:sp>
      <p:sp>
        <p:nvSpPr>
          <p:cNvPr id="245" name="Google Shape;245;p30"/>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pic>
        <p:nvPicPr>
          <p:cNvPr id="246" name="Google Shape;246;p30"/>
          <p:cNvPicPr preferRelativeResize="0"/>
          <p:nvPr/>
        </p:nvPicPr>
        <p:blipFill>
          <a:blip r:embed="rId3">
            <a:alphaModFix/>
          </a:blip>
          <a:stretch>
            <a:fillRect/>
          </a:stretch>
        </p:blipFill>
        <p:spPr>
          <a:xfrm>
            <a:off x="335313" y="1893001"/>
            <a:ext cx="8473228" cy="1938807"/>
          </a:xfrm>
          <a:prstGeom prst="rect">
            <a:avLst/>
          </a:prstGeom>
          <a:noFill/>
          <a:ln>
            <a:noFill/>
          </a:ln>
        </p:spPr>
      </p:pic>
      <p:sp>
        <p:nvSpPr>
          <p:cNvPr id="247" name="Google Shape;247;p3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Plan - Algorithm - Elijah</a:t>
            </a:r>
            <a:endParaRPr/>
          </a:p>
        </p:txBody>
      </p:sp>
      <p:sp>
        <p:nvSpPr>
          <p:cNvPr id="253" name="Google Shape;253;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solidFill>
                  <a:schemeClr val="accent5"/>
                </a:solidFill>
              </a:rPr>
              <a:t>Test SKUs</a:t>
            </a:r>
            <a:endParaRPr/>
          </a:p>
          <a:p>
            <a:pPr indent="-342900" lvl="0" marL="457200" rtl="0" algn="l">
              <a:spcBef>
                <a:spcPts val="0"/>
              </a:spcBef>
              <a:spcAft>
                <a:spcPts val="0"/>
              </a:spcAft>
              <a:buSzPts val="1800"/>
              <a:buChar char="●"/>
            </a:pPr>
            <a:r>
              <a:rPr lang="en">
                <a:solidFill>
                  <a:schemeClr val="accent5"/>
                </a:solidFill>
              </a:rPr>
              <a:t>Missed Sales</a:t>
            </a:r>
            <a:endParaRPr/>
          </a:p>
          <a:p>
            <a:pPr indent="-342900" lvl="0" marL="457200" rtl="0" algn="l">
              <a:spcBef>
                <a:spcPts val="0"/>
              </a:spcBef>
              <a:spcAft>
                <a:spcPts val="0"/>
              </a:spcAft>
              <a:buSzPts val="1800"/>
              <a:buChar char="●"/>
            </a:pPr>
            <a:r>
              <a:rPr lang="en">
                <a:solidFill>
                  <a:schemeClr val="accent5"/>
                </a:solidFill>
              </a:rPr>
              <a:t>Client Order History</a:t>
            </a:r>
            <a:endParaRPr/>
          </a:p>
          <a:p>
            <a:pPr indent="0" lvl="0" marL="0" rtl="0" algn="l">
              <a:spcBef>
                <a:spcPts val="1600"/>
              </a:spcBef>
              <a:spcAft>
                <a:spcPts val="1600"/>
              </a:spcAft>
              <a:buNone/>
            </a:pPr>
            <a:r>
              <a:t/>
            </a:r>
            <a:endParaRPr/>
          </a:p>
        </p:txBody>
      </p:sp>
      <p:sp>
        <p:nvSpPr>
          <p:cNvPr id="254" name="Google Shape;254;p3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5" name="Google Shape;255;p31"/>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Background - Lindsey</a:t>
            </a:r>
            <a:endParaRPr/>
          </a:p>
        </p:txBody>
      </p:sp>
      <p:sp>
        <p:nvSpPr>
          <p:cNvPr id="66" name="Google Shape;66;p14"/>
          <p:cNvSpPr txBox="1"/>
          <p:nvPr>
            <p:ph idx="1" type="body"/>
          </p:nvPr>
        </p:nvSpPr>
        <p:spPr>
          <a:xfrm>
            <a:off x="2559000" y="1839900"/>
            <a:ext cx="4026000" cy="146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D966"/>
                </a:solidFill>
              </a:rPr>
              <a:t>Crafty LLC helps companies enhance </a:t>
            </a:r>
            <a:r>
              <a:rPr lang="en">
                <a:solidFill>
                  <a:srgbClr val="FFD966"/>
                </a:solidFill>
              </a:rPr>
              <a:t>their </a:t>
            </a:r>
            <a:r>
              <a:rPr lang="en">
                <a:solidFill>
                  <a:srgbClr val="FFD966"/>
                </a:solidFill>
              </a:rPr>
              <a:t>employees life at work by providing offices with food, beverage, and event </a:t>
            </a:r>
            <a:r>
              <a:rPr lang="en">
                <a:solidFill>
                  <a:srgbClr val="FFD966"/>
                </a:solidFill>
              </a:rPr>
              <a:t>management</a:t>
            </a:r>
            <a:r>
              <a:rPr lang="en">
                <a:solidFill>
                  <a:srgbClr val="FFD966"/>
                </a:solidFill>
              </a:rPr>
              <a:t> </a:t>
            </a:r>
            <a:endParaRPr>
              <a:solidFill>
                <a:srgbClr val="FFD966"/>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a:p>
          <a:p>
            <a:pPr indent="0" lvl="0" marL="0" rtl="0" algn="l">
              <a:spcBef>
                <a:spcPts val="0"/>
              </a:spcBef>
              <a:spcAft>
                <a:spcPts val="1600"/>
              </a:spcAft>
              <a:buNone/>
            </a:pPr>
            <a:r>
              <a:t/>
            </a:r>
            <a:endParaRPr/>
          </a:p>
        </p:txBody>
      </p:sp>
      <p:sp>
        <p:nvSpPr>
          <p:cNvPr id="67" name="Google Shape;67;p14"/>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pic>
        <p:nvPicPr>
          <p:cNvPr id="68" name="Google Shape;68;p14"/>
          <p:cNvPicPr preferRelativeResize="0"/>
          <p:nvPr/>
        </p:nvPicPr>
        <p:blipFill>
          <a:blip r:embed="rId3">
            <a:alphaModFix/>
          </a:blip>
          <a:stretch>
            <a:fillRect/>
          </a:stretch>
        </p:blipFill>
        <p:spPr>
          <a:xfrm>
            <a:off x="6984475" y="3257875"/>
            <a:ext cx="1847750" cy="1311000"/>
          </a:xfrm>
          <a:prstGeom prst="rect">
            <a:avLst/>
          </a:prstGeom>
          <a:noFill/>
          <a:ln>
            <a:noFill/>
          </a:ln>
        </p:spPr>
      </p:pic>
      <p:sp>
        <p:nvSpPr>
          <p:cNvPr id="69" name="Google Shape;69;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Plan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1" name="Google Shape;261;p32"/>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262" name="Google Shape;262;p3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Frontend - Jameel</a:t>
            </a:r>
            <a:endParaRPr sz="2400"/>
          </a:p>
          <a:p>
            <a:pPr indent="-317500" lvl="0" marL="457200" rtl="0" algn="l">
              <a:spcBef>
                <a:spcPts val="1600"/>
              </a:spcBef>
              <a:spcAft>
                <a:spcPts val="0"/>
              </a:spcAft>
              <a:buClr>
                <a:srgbClr val="FFD966"/>
              </a:buClr>
              <a:buSzPts val="1400"/>
              <a:buChar char="●"/>
            </a:pPr>
            <a:r>
              <a:rPr lang="en">
                <a:solidFill>
                  <a:srgbClr val="FFD966"/>
                </a:solidFill>
              </a:rPr>
              <a:t>Manual testing of components upon completion</a:t>
            </a:r>
            <a:endParaRPr>
              <a:solidFill>
                <a:srgbClr val="FFD966"/>
              </a:solidFill>
            </a:endParaRPr>
          </a:p>
          <a:p>
            <a:pPr indent="-317500" lvl="0" marL="457200" rtl="0" algn="l">
              <a:spcBef>
                <a:spcPts val="0"/>
              </a:spcBef>
              <a:spcAft>
                <a:spcPts val="0"/>
              </a:spcAft>
              <a:buClr>
                <a:srgbClr val="FFD966"/>
              </a:buClr>
              <a:buSzPts val="1400"/>
              <a:buChar char="●"/>
            </a:pPr>
            <a:r>
              <a:rPr lang="en">
                <a:solidFill>
                  <a:srgbClr val="FFD966"/>
                </a:solidFill>
              </a:rPr>
              <a:t>Using Postman Collection to check API status and return values</a:t>
            </a:r>
            <a:endParaRPr>
              <a:solidFill>
                <a:srgbClr val="FFD966"/>
              </a:solidFill>
            </a:endParaRPr>
          </a:p>
          <a:p>
            <a:pPr indent="-317500" lvl="0" marL="457200" rtl="0" algn="l">
              <a:spcBef>
                <a:spcPts val="0"/>
              </a:spcBef>
              <a:spcAft>
                <a:spcPts val="0"/>
              </a:spcAft>
              <a:buClr>
                <a:srgbClr val="FFD966"/>
              </a:buClr>
              <a:buSzPts val="1400"/>
              <a:buChar char="●"/>
            </a:pPr>
            <a:r>
              <a:rPr lang="en">
                <a:solidFill>
                  <a:srgbClr val="FFD966"/>
                </a:solidFill>
              </a:rPr>
              <a:t>Using </a:t>
            </a:r>
            <a:r>
              <a:rPr lang="en">
                <a:solidFill>
                  <a:srgbClr val="FFD966"/>
                </a:solidFill>
              </a:rPr>
              <a:t>Developer</a:t>
            </a:r>
            <a:r>
              <a:rPr lang="en">
                <a:solidFill>
                  <a:srgbClr val="FFD966"/>
                </a:solidFill>
              </a:rPr>
              <a:t> Tools to test XHR Requests (time and </a:t>
            </a:r>
            <a:r>
              <a:rPr lang="en">
                <a:solidFill>
                  <a:srgbClr val="FFD966"/>
                </a:solidFill>
              </a:rPr>
              <a:t>deserialization</a:t>
            </a:r>
            <a:r>
              <a:rPr lang="en">
                <a:solidFill>
                  <a:srgbClr val="FFD966"/>
                </a:solidFill>
              </a:rPr>
              <a:t> to objects)</a:t>
            </a:r>
            <a:endParaRPr>
              <a:solidFill>
                <a:srgbClr val="FFD966"/>
              </a:solidFill>
            </a:endParaRPr>
          </a:p>
        </p:txBody>
      </p:sp>
      <p:sp>
        <p:nvSpPr>
          <p:cNvPr id="263" name="Google Shape;263;p3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Backend - Sam</a:t>
            </a:r>
            <a:endParaRPr sz="2400"/>
          </a:p>
          <a:p>
            <a:pPr indent="-317500" lvl="0" marL="457200" rtl="0" algn="l">
              <a:spcBef>
                <a:spcPts val="1600"/>
              </a:spcBef>
              <a:spcAft>
                <a:spcPts val="0"/>
              </a:spcAft>
              <a:buClr>
                <a:srgbClr val="FFD966"/>
              </a:buClr>
              <a:buSzPts val="1400"/>
              <a:buChar char="●"/>
            </a:pPr>
            <a:r>
              <a:rPr lang="en">
                <a:solidFill>
                  <a:srgbClr val="FFD966"/>
                </a:solidFill>
              </a:rPr>
              <a:t>Manual Tests</a:t>
            </a:r>
            <a:endParaRPr>
              <a:solidFill>
                <a:srgbClr val="FFD966"/>
              </a:solidFill>
            </a:endParaRPr>
          </a:p>
          <a:p>
            <a:pPr indent="-304800" lvl="1" marL="914400" rtl="0" algn="l">
              <a:spcBef>
                <a:spcPts val="0"/>
              </a:spcBef>
              <a:spcAft>
                <a:spcPts val="0"/>
              </a:spcAft>
              <a:buClr>
                <a:srgbClr val="FFD966"/>
              </a:buClr>
              <a:buSzPts val="1200"/>
              <a:buChar char="○"/>
            </a:pPr>
            <a:r>
              <a:rPr lang="en">
                <a:solidFill>
                  <a:srgbClr val="FFD966"/>
                </a:solidFill>
              </a:rPr>
              <a:t>Create SQL Queries</a:t>
            </a:r>
            <a:endParaRPr>
              <a:solidFill>
                <a:srgbClr val="FFD966"/>
              </a:solidFill>
            </a:endParaRPr>
          </a:p>
          <a:p>
            <a:pPr indent="-304800" lvl="1" marL="914400" rtl="0" algn="l">
              <a:spcBef>
                <a:spcPts val="0"/>
              </a:spcBef>
              <a:spcAft>
                <a:spcPts val="0"/>
              </a:spcAft>
              <a:buClr>
                <a:srgbClr val="FFD966"/>
              </a:buClr>
              <a:buSzPts val="1200"/>
              <a:buChar char="○"/>
            </a:pPr>
            <a:r>
              <a:rPr lang="en">
                <a:solidFill>
                  <a:srgbClr val="FFD966"/>
                </a:solidFill>
              </a:rPr>
              <a:t>Create Spring Endpoints</a:t>
            </a:r>
            <a:endParaRPr>
              <a:solidFill>
                <a:srgbClr val="FFD966"/>
              </a:solidFill>
            </a:endParaRPr>
          </a:p>
          <a:p>
            <a:pPr indent="-304800" lvl="1" marL="914400" rtl="0" algn="l">
              <a:spcBef>
                <a:spcPts val="0"/>
              </a:spcBef>
              <a:spcAft>
                <a:spcPts val="0"/>
              </a:spcAft>
              <a:buClr>
                <a:srgbClr val="FFD966"/>
              </a:buClr>
              <a:buSzPts val="1200"/>
              <a:buChar char="○"/>
            </a:pPr>
            <a:r>
              <a:rPr lang="en">
                <a:solidFill>
                  <a:srgbClr val="FFD966"/>
                </a:solidFill>
              </a:rPr>
              <a:t>Compare Endpoint results with SQL results</a:t>
            </a:r>
            <a:endParaRPr>
              <a:solidFill>
                <a:srgbClr val="FFD966"/>
              </a:solidFill>
            </a:endParaRPr>
          </a:p>
          <a:p>
            <a:pPr indent="-317500" lvl="0" marL="457200" rtl="0" algn="l">
              <a:spcBef>
                <a:spcPts val="0"/>
              </a:spcBef>
              <a:spcAft>
                <a:spcPts val="0"/>
              </a:spcAft>
              <a:buClr>
                <a:srgbClr val="FFD966"/>
              </a:buClr>
              <a:buSzPts val="1400"/>
              <a:buChar char="●"/>
            </a:pPr>
            <a:r>
              <a:rPr lang="en">
                <a:solidFill>
                  <a:srgbClr val="FFD966"/>
                </a:solidFill>
              </a:rPr>
              <a:t>CI/CD</a:t>
            </a:r>
            <a:endParaRPr>
              <a:solidFill>
                <a:srgbClr val="FFD966"/>
              </a:solidFill>
            </a:endParaRPr>
          </a:p>
          <a:p>
            <a:pPr indent="-304800" lvl="1" marL="914400" rtl="0" algn="l">
              <a:spcBef>
                <a:spcPts val="0"/>
              </a:spcBef>
              <a:spcAft>
                <a:spcPts val="0"/>
              </a:spcAft>
              <a:buClr>
                <a:srgbClr val="FFD966"/>
              </a:buClr>
              <a:buSzPts val="1200"/>
              <a:buChar char="○"/>
            </a:pPr>
            <a:r>
              <a:rPr lang="en">
                <a:solidFill>
                  <a:srgbClr val="FFD966"/>
                </a:solidFill>
              </a:rPr>
              <a:t>Compile and Deploy to Server</a:t>
            </a:r>
            <a:endParaRPr>
              <a:solidFill>
                <a:srgbClr val="FFD966"/>
              </a:solidFill>
            </a:endParaRPr>
          </a:p>
          <a:p>
            <a:pPr indent="0" lvl="0" marL="457200" rtl="0" algn="l">
              <a:spcBef>
                <a:spcPts val="1600"/>
              </a:spcBef>
              <a:spcAft>
                <a:spcPts val="1600"/>
              </a:spcAft>
              <a:buNone/>
            </a:pPr>
            <a:r>
              <a:t/>
            </a:r>
            <a:endParaRPr/>
          </a:p>
        </p:txBody>
      </p:sp>
      <p:sp>
        <p:nvSpPr>
          <p:cNvPr id="264" name="Google Shape;264;p3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Engineering Standards and Design Practices - Sam</a:t>
            </a:r>
            <a:endParaRPr/>
          </a:p>
        </p:txBody>
      </p:sp>
      <p:sp>
        <p:nvSpPr>
          <p:cNvPr id="270" name="Google Shape;270;p33"/>
          <p:cNvSpPr txBox="1"/>
          <p:nvPr>
            <p:ph idx="1" type="body"/>
          </p:nvPr>
        </p:nvSpPr>
        <p:spPr>
          <a:xfrm>
            <a:off x="311700" y="1152475"/>
            <a:ext cx="8178600" cy="3416400"/>
          </a:xfrm>
          <a:prstGeom prst="rect">
            <a:avLst/>
          </a:prstGeom>
        </p:spPr>
        <p:txBody>
          <a:bodyPr anchorCtr="0" anchor="ctr"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Code Review</a:t>
            </a:r>
            <a:endParaRPr sz="1800"/>
          </a:p>
          <a:p>
            <a:pPr indent="-342900" lvl="0" marL="457200" rtl="0" algn="l">
              <a:lnSpc>
                <a:spcPct val="200000"/>
              </a:lnSpc>
              <a:spcBef>
                <a:spcPts val="0"/>
              </a:spcBef>
              <a:spcAft>
                <a:spcPts val="0"/>
              </a:spcAft>
              <a:buSzPts val="1800"/>
              <a:buChar char="●"/>
            </a:pPr>
            <a:r>
              <a:rPr lang="en" sz="1800"/>
              <a:t>Xtreme Programming</a:t>
            </a:r>
            <a:endParaRPr sz="1800"/>
          </a:p>
          <a:p>
            <a:pPr indent="-342900" lvl="0" marL="457200" rtl="0" algn="l">
              <a:lnSpc>
                <a:spcPct val="200000"/>
              </a:lnSpc>
              <a:spcBef>
                <a:spcPts val="0"/>
              </a:spcBef>
              <a:spcAft>
                <a:spcPts val="0"/>
              </a:spcAft>
              <a:buSzPts val="1800"/>
              <a:buChar char="●"/>
            </a:pPr>
            <a:r>
              <a:rPr lang="en" sz="1800"/>
              <a:t>Model View Controller</a:t>
            </a:r>
            <a:endParaRPr sz="1800"/>
          </a:p>
        </p:txBody>
      </p:sp>
      <p:sp>
        <p:nvSpPr>
          <p:cNvPr id="271" name="Google Shape;271;p3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2" name="Google Shape;272;p33"/>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Lessons Learned - Everyone</a:t>
            </a:r>
            <a:endParaRPr/>
          </a:p>
        </p:txBody>
      </p:sp>
      <p:sp>
        <p:nvSpPr>
          <p:cNvPr id="278" name="Google Shape;278;p3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Backend - Omair</a:t>
            </a:r>
            <a:endParaRPr sz="1800"/>
          </a:p>
          <a:p>
            <a:pPr indent="-317500" lvl="1" marL="914400" rtl="0" algn="l">
              <a:spcBef>
                <a:spcPts val="0"/>
              </a:spcBef>
              <a:spcAft>
                <a:spcPts val="0"/>
              </a:spcAft>
              <a:buClr>
                <a:srgbClr val="FFD966"/>
              </a:buClr>
              <a:buSzPts val="1400"/>
              <a:buChar char="○"/>
            </a:pPr>
            <a:r>
              <a:rPr lang="en" sz="1400">
                <a:solidFill>
                  <a:srgbClr val="FFD966"/>
                </a:solidFill>
              </a:rPr>
              <a:t>PostgreSQL databases</a:t>
            </a:r>
            <a:endParaRPr sz="1400">
              <a:solidFill>
                <a:srgbClr val="FFD966"/>
              </a:solidFill>
            </a:endParaRPr>
          </a:p>
          <a:p>
            <a:pPr indent="-317500" lvl="1" marL="914400" rtl="0" algn="l">
              <a:spcBef>
                <a:spcPts val="0"/>
              </a:spcBef>
              <a:spcAft>
                <a:spcPts val="0"/>
              </a:spcAft>
              <a:buClr>
                <a:srgbClr val="FFD966"/>
              </a:buClr>
              <a:buSzPts val="1400"/>
              <a:buChar char="○"/>
            </a:pPr>
            <a:r>
              <a:rPr lang="en" sz="1400">
                <a:solidFill>
                  <a:srgbClr val="FFD966"/>
                </a:solidFill>
              </a:rPr>
              <a:t>Working with existing databases can be very difficult to find where and what the data is</a:t>
            </a:r>
            <a:endParaRPr sz="1400">
              <a:solidFill>
                <a:srgbClr val="FFD966"/>
              </a:solidFill>
            </a:endParaRPr>
          </a:p>
          <a:p>
            <a:pPr indent="-317500" lvl="1" marL="914400" rtl="0" algn="l">
              <a:spcBef>
                <a:spcPts val="0"/>
              </a:spcBef>
              <a:spcAft>
                <a:spcPts val="0"/>
              </a:spcAft>
              <a:buClr>
                <a:srgbClr val="FFD966"/>
              </a:buClr>
              <a:buSzPts val="1400"/>
              <a:buChar char="○"/>
            </a:pPr>
            <a:r>
              <a:rPr lang="en" sz="1400">
                <a:solidFill>
                  <a:srgbClr val="FFD966"/>
                </a:solidFill>
              </a:rPr>
              <a:t>Complex queries with Spring</a:t>
            </a:r>
            <a:endParaRPr sz="1400">
              <a:solidFill>
                <a:srgbClr val="FFD966"/>
              </a:solidFill>
            </a:endParaRPr>
          </a:p>
          <a:p>
            <a:pPr indent="-317500" lvl="1" marL="914400" rtl="0" algn="l">
              <a:spcBef>
                <a:spcPts val="0"/>
              </a:spcBef>
              <a:spcAft>
                <a:spcPts val="0"/>
              </a:spcAft>
              <a:buClr>
                <a:srgbClr val="FFD966"/>
              </a:buClr>
              <a:buSzPts val="1400"/>
              <a:buChar char="○"/>
            </a:pPr>
            <a:r>
              <a:rPr lang="en" sz="1400">
                <a:solidFill>
                  <a:srgbClr val="FFD966"/>
                </a:solidFill>
              </a:rPr>
              <a:t>API design to support a flexible frontend</a:t>
            </a:r>
            <a:endParaRPr sz="1400">
              <a:solidFill>
                <a:srgbClr val="FFD966"/>
              </a:solidFill>
            </a:endParaRPr>
          </a:p>
          <a:p>
            <a:pPr indent="-317500" lvl="1" marL="914400" rtl="0" algn="l">
              <a:spcBef>
                <a:spcPts val="0"/>
              </a:spcBef>
              <a:spcAft>
                <a:spcPts val="0"/>
              </a:spcAft>
              <a:buClr>
                <a:srgbClr val="FFD966"/>
              </a:buClr>
              <a:buSzPts val="1400"/>
              <a:buChar char="○"/>
            </a:pPr>
            <a:r>
              <a:rPr lang="en" sz="1400">
                <a:solidFill>
                  <a:srgbClr val="FFD966"/>
                </a:solidFill>
              </a:rPr>
              <a:t>Planning and task distribution is important</a:t>
            </a:r>
            <a:endParaRPr sz="1400">
              <a:solidFill>
                <a:srgbClr val="FFD966"/>
              </a:solidFill>
            </a:endParaRPr>
          </a:p>
        </p:txBody>
      </p:sp>
      <p:sp>
        <p:nvSpPr>
          <p:cNvPr id="279" name="Google Shape;279;p3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Frontend</a:t>
            </a:r>
            <a:endParaRPr sz="1800"/>
          </a:p>
          <a:p>
            <a:pPr indent="-317500" lvl="1" marL="914400" rtl="0" algn="l">
              <a:spcBef>
                <a:spcPts val="0"/>
              </a:spcBef>
              <a:spcAft>
                <a:spcPts val="0"/>
              </a:spcAft>
              <a:buClr>
                <a:srgbClr val="FFD966"/>
              </a:buClr>
              <a:buSzPts val="1400"/>
              <a:buChar char="○"/>
            </a:pPr>
            <a:r>
              <a:rPr lang="en" sz="1400">
                <a:solidFill>
                  <a:srgbClr val="FFD966"/>
                </a:solidFill>
              </a:rPr>
              <a:t>React Framework</a:t>
            </a:r>
            <a:endParaRPr sz="1400">
              <a:solidFill>
                <a:srgbClr val="FFD966"/>
              </a:solidFill>
            </a:endParaRPr>
          </a:p>
          <a:p>
            <a:pPr indent="-317500" lvl="1" marL="914400" rtl="0" algn="l">
              <a:spcBef>
                <a:spcPts val="0"/>
              </a:spcBef>
              <a:spcAft>
                <a:spcPts val="0"/>
              </a:spcAft>
              <a:buClr>
                <a:srgbClr val="FFD966"/>
              </a:buClr>
              <a:buSzPts val="1400"/>
              <a:buChar char="○"/>
            </a:pPr>
            <a:r>
              <a:rPr lang="en" sz="1400">
                <a:solidFill>
                  <a:srgbClr val="FFD966"/>
                </a:solidFill>
              </a:rPr>
              <a:t>API Integration</a:t>
            </a:r>
            <a:endParaRPr sz="1400">
              <a:solidFill>
                <a:srgbClr val="FFD966"/>
              </a:solidFill>
            </a:endParaRPr>
          </a:p>
          <a:p>
            <a:pPr indent="-317500" lvl="1" marL="914400" rtl="0" algn="l">
              <a:spcBef>
                <a:spcPts val="0"/>
              </a:spcBef>
              <a:spcAft>
                <a:spcPts val="0"/>
              </a:spcAft>
              <a:buClr>
                <a:srgbClr val="FFD966"/>
              </a:buClr>
              <a:buSzPts val="1400"/>
              <a:buChar char="○"/>
            </a:pPr>
            <a:r>
              <a:rPr lang="en" sz="1400">
                <a:solidFill>
                  <a:srgbClr val="FFD966"/>
                </a:solidFill>
              </a:rPr>
              <a:t>Robust API Integration on Frontend</a:t>
            </a:r>
            <a:endParaRPr sz="1400">
              <a:solidFill>
                <a:srgbClr val="FFD966"/>
              </a:solidFill>
            </a:endParaRPr>
          </a:p>
          <a:p>
            <a:pPr indent="-317500" lvl="1" marL="914400" rtl="0" algn="l">
              <a:spcBef>
                <a:spcPts val="0"/>
              </a:spcBef>
              <a:spcAft>
                <a:spcPts val="0"/>
              </a:spcAft>
              <a:buClr>
                <a:srgbClr val="FFD966"/>
              </a:buClr>
              <a:buSzPts val="1400"/>
              <a:buChar char="○"/>
            </a:pPr>
            <a:r>
              <a:rPr lang="en" sz="1400">
                <a:solidFill>
                  <a:srgbClr val="FFD966"/>
                </a:solidFill>
              </a:rPr>
              <a:t>Peer Programming while Teaching</a:t>
            </a:r>
            <a:endParaRPr sz="1400">
              <a:solidFill>
                <a:srgbClr val="FFD966"/>
              </a:solidFill>
            </a:endParaRPr>
          </a:p>
          <a:p>
            <a:pPr indent="-342900" lvl="0" marL="457200" rtl="0" algn="l">
              <a:spcBef>
                <a:spcPts val="0"/>
              </a:spcBef>
              <a:spcAft>
                <a:spcPts val="0"/>
              </a:spcAft>
              <a:buSzPts val="1800"/>
              <a:buChar char="●"/>
            </a:pPr>
            <a:r>
              <a:rPr lang="en" sz="1800"/>
              <a:t>Algorithm</a:t>
            </a:r>
            <a:endParaRPr sz="1800"/>
          </a:p>
          <a:p>
            <a:pPr indent="-317500" lvl="1" marL="914400" rtl="0" algn="l">
              <a:spcBef>
                <a:spcPts val="0"/>
              </a:spcBef>
              <a:spcAft>
                <a:spcPts val="0"/>
              </a:spcAft>
              <a:buClr>
                <a:srgbClr val="FFD966"/>
              </a:buClr>
              <a:buSzPts val="1400"/>
              <a:buChar char="○"/>
            </a:pPr>
            <a:r>
              <a:rPr lang="en" sz="1400">
                <a:solidFill>
                  <a:srgbClr val="FFD966"/>
                </a:solidFill>
              </a:rPr>
              <a:t>Working with </a:t>
            </a:r>
            <a:r>
              <a:rPr lang="en" sz="1400">
                <a:solidFill>
                  <a:srgbClr val="FFD966"/>
                </a:solidFill>
              </a:rPr>
              <a:t>LSTM neural networks</a:t>
            </a:r>
            <a:endParaRPr sz="1400">
              <a:solidFill>
                <a:srgbClr val="FFD966"/>
              </a:solidFill>
            </a:endParaRPr>
          </a:p>
          <a:p>
            <a:pPr indent="-317500" lvl="1" marL="914400" rtl="0" algn="l">
              <a:spcBef>
                <a:spcPts val="0"/>
              </a:spcBef>
              <a:spcAft>
                <a:spcPts val="0"/>
              </a:spcAft>
              <a:buClr>
                <a:srgbClr val="FFD966"/>
              </a:buClr>
              <a:buSzPts val="1400"/>
              <a:buChar char="○"/>
            </a:pPr>
            <a:r>
              <a:rPr lang="en" sz="1400">
                <a:solidFill>
                  <a:srgbClr val="FFD966"/>
                </a:solidFill>
              </a:rPr>
              <a:t>Using Tensorflow and Keras</a:t>
            </a:r>
            <a:endParaRPr sz="1400">
              <a:solidFill>
                <a:srgbClr val="FFD966"/>
              </a:solidFill>
            </a:endParaRPr>
          </a:p>
          <a:p>
            <a:pPr indent="-317500" lvl="1" marL="914400" rtl="0" algn="l">
              <a:spcBef>
                <a:spcPts val="0"/>
              </a:spcBef>
              <a:spcAft>
                <a:spcPts val="0"/>
              </a:spcAft>
              <a:buClr>
                <a:srgbClr val="FFD966"/>
              </a:buClr>
              <a:buSzPts val="1400"/>
              <a:buChar char="○"/>
            </a:pPr>
            <a:r>
              <a:rPr lang="en" sz="1400">
                <a:solidFill>
                  <a:srgbClr val="FFD966"/>
                </a:solidFill>
              </a:rPr>
              <a:t>Data is important</a:t>
            </a:r>
            <a:endParaRPr sz="1400">
              <a:solidFill>
                <a:srgbClr val="FFD966"/>
              </a:solidFill>
            </a:endParaRPr>
          </a:p>
          <a:p>
            <a:pPr indent="-317500" lvl="2" marL="1371600" rtl="0" algn="l">
              <a:spcBef>
                <a:spcPts val="0"/>
              </a:spcBef>
              <a:spcAft>
                <a:spcPts val="0"/>
              </a:spcAft>
              <a:buClr>
                <a:srgbClr val="FFD966"/>
              </a:buClr>
              <a:buSzPts val="1400"/>
              <a:buChar char="■"/>
            </a:pPr>
            <a:r>
              <a:rPr lang="en" sz="1400">
                <a:solidFill>
                  <a:srgbClr val="FFD966"/>
                </a:solidFill>
              </a:rPr>
              <a:t>Amount of data</a:t>
            </a:r>
            <a:endParaRPr sz="1400">
              <a:solidFill>
                <a:srgbClr val="FFD966"/>
              </a:solidFill>
            </a:endParaRPr>
          </a:p>
          <a:p>
            <a:pPr indent="-317500" lvl="2" marL="1371600" rtl="0" algn="l">
              <a:spcBef>
                <a:spcPts val="0"/>
              </a:spcBef>
              <a:spcAft>
                <a:spcPts val="0"/>
              </a:spcAft>
              <a:buClr>
                <a:srgbClr val="FFD966"/>
              </a:buClr>
              <a:buSzPts val="1400"/>
              <a:buChar char="■"/>
            </a:pPr>
            <a:r>
              <a:rPr lang="en" sz="1400">
                <a:solidFill>
                  <a:srgbClr val="FFD966"/>
                </a:solidFill>
              </a:rPr>
              <a:t>Knowledge of data</a:t>
            </a:r>
            <a:endParaRPr sz="1400">
              <a:solidFill>
                <a:srgbClr val="FFD966"/>
              </a:solidFill>
            </a:endParaRPr>
          </a:p>
          <a:p>
            <a:pPr indent="0" lvl="0" marL="914400" rtl="0" algn="l">
              <a:spcBef>
                <a:spcPts val="1600"/>
              </a:spcBef>
              <a:spcAft>
                <a:spcPts val="1600"/>
              </a:spcAft>
              <a:buNone/>
            </a:pPr>
            <a:r>
              <a:t/>
            </a:r>
            <a:endParaRPr/>
          </a:p>
        </p:txBody>
      </p:sp>
      <p:sp>
        <p:nvSpPr>
          <p:cNvPr id="280" name="Google Shape;280;p34"/>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CCCCCC"/>
              </a:solidFill>
              <a:latin typeface="Average"/>
              <a:ea typeface="Average"/>
              <a:cs typeface="Average"/>
              <a:sym typeface="Average"/>
            </a:endParaRPr>
          </a:p>
        </p:txBody>
      </p:sp>
      <p:sp>
        <p:nvSpPr>
          <p:cNvPr id="281" name="Google Shape;281;p3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5"/>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Questions?</a:t>
            </a:r>
            <a:endParaRPr/>
          </a:p>
        </p:txBody>
      </p:sp>
      <p:sp>
        <p:nvSpPr>
          <p:cNvPr id="287" name="Google Shape;287;p3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8" name="Google Shape;288;p35"/>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Existing</a:t>
            </a:r>
            <a:r>
              <a:rPr lang="en"/>
              <a:t> Approaches 1 (Learning Based Approach)</a:t>
            </a:r>
            <a:endParaRPr/>
          </a:p>
        </p:txBody>
      </p:sp>
      <p:sp>
        <p:nvSpPr>
          <p:cNvPr id="294" name="Google Shape;294;p3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Input</a:t>
            </a:r>
            <a:r>
              <a:rPr lang="en" sz="1800"/>
              <a:t> Variables</a:t>
            </a:r>
            <a:endParaRPr sz="1800"/>
          </a:p>
          <a:p>
            <a:pPr indent="-330200" lvl="1" marL="914400" rtl="0" algn="l">
              <a:spcBef>
                <a:spcPts val="0"/>
              </a:spcBef>
              <a:spcAft>
                <a:spcPts val="0"/>
              </a:spcAft>
              <a:buSzPts val="1600"/>
              <a:buChar char="○"/>
            </a:pPr>
            <a:r>
              <a:rPr lang="en" sz="1600"/>
              <a:t>Past Sales</a:t>
            </a:r>
            <a:endParaRPr sz="1600"/>
          </a:p>
          <a:p>
            <a:pPr indent="-330200" lvl="1" marL="914400" rtl="0" algn="l">
              <a:spcBef>
                <a:spcPts val="0"/>
              </a:spcBef>
              <a:spcAft>
                <a:spcPts val="0"/>
              </a:spcAft>
              <a:buSzPts val="1600"/>
              <a:buChar char="○"/>
            </a:pPr>
            <a:r>
              <a:rPr lang="en" sz="1600"/>
              <a:t>Weather </a:t>
            </a:r>
            <a:endParaRPr sz="1600"/>
          </a:p>
          <a:p>
            <a:pPr indent="-330200" lvl="1" marL="914400" rtl="0" algn="l">
              <a:spcBef>
                <a:spcPts val="0"/>
              </a:spcBef>
              <a:spcAft>
                <a:spcPts val="0"/>
              </a:spcAft>
              <a:buSzPts val="1600"/>
              <a:buChar char="○"/>
            </a:pPr>
            <a:r>
              <a:rPr lang="en" sz="1600"/>
              <a:t>Travel Time of Product</a:t>
            </a:r>
            <a:endParaRPr sz="1600"/>
          </a:p>
          <a:p>
            <a:pPr indent="-342900" lvl="0" marL="457200" rtl="0" algn="l">
              <a:spcBef>
                <a:spcPts val="0"/>
              </a:spcBef>
              <a:spcAft>
                <a:spcPts val="0"/>
              </a:spcAft>
              <a:buSzPts val="1800"/>
              <a:buChar char="●"/>
            </a:pPr>
            <a:r>
              <a:rPr lang="en" sz="1800"/>
              <a:t>Advantages</a:t>
            </a:r>
            <a:endParaRPr sz="1800"/>
          </a:p>
          <a:p>
            <a:pPr indent="-330200" lvl="1" marL="914400" rtl="0" algn="l">
              <a:spcBef>
                <a:spcPts val="0"/>
              </a:spcBef>
              <a:spcAft>
                <a:spcPts val="0"/>
              </a:spcAft>
              <a:buSzPts val="1600"/>
              <a:buChar char="○"/>
            </a:pPr>
            <a:r>
              <a:rPr lang="en" sz="1600"/>
              <a:t>Better Prediction of Demand</a:t>
            </a:r>
            <a:endParaRPr sz="1600"/>
          </a:p>
          <a:p>
            <a:pPr indent="-330200" lvl="1" marL="914400" rtl="0" algn="l">
              <a:spcBef>
                <a:spcPts val="0"/>
              </a:spcBef>
              <a:spcAft>
                <a:spcPts val="0"/>
              </a:spcAft>
              <a:buSzPts val="1600"/>
              <a:buChar char="○"/>
            </a:pPr>
            <a:r>
              <a:rPr lang="en" sz="1600"/>
              <a:t>Lowers Missed Sales</a:t>
            </a:r>
            <a:endParaRPr sz="1600"/>
          </a:p>
          <a:p>
            <a:pPr indent="-342900" lvl="0" marL="457200" rtl="0" algn="l">
              <a:spcBef>
                <a:spcPts val="0"/>
              </a:spcBef>
              <a:spcAft>
                <a:spcPts val="0"/>
              </a:spcAft>
              <a:buSzPts val="1800"/>
              <a:buChar char="●"/>
            </a:pPr>
            <a:r>
              <a:rPr lang="en" sz="1800"/>
              <a:t>Disadvantages</a:t>
            </a:r>
            <a:endParaRPr sz="1800"/>
          </a:p>
          <a:p>
            <a:pPr indent="-330200" lvl="1" marL="914400" rtl="0" algn="l">
              <a:spcBef>
                <a:spcPts val="0"/>
              </a:spcBef>
              <a:spcAft>
                <a:spcPts val="0"/>
              </a:spcAft>
              <a:buSzPts val="1600"/>
              <a:buChar char="○"/>
            </a:pPr>
            <a:r>
              <a:rPr lang="en" sz="1600"/>
              <a:t>Amount of Resources</a:t>
            </a:r>
            <a:endParaRPr sz="1600"/>
          </a:p>
        </p:txBody>
      </p:sp>
      <p:sp>
        <p:nvSpPr>
          <p:cNvPr id="295" name="Google Shape;295;p36"/>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296" name="Google Shape;296;p3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Relation to Our Solution</a:t>
            </a:r>
            <a:endParaRPr sz="1800"/>
          </a:p>
          <a:p>
            <a:pPr indent="-330200" lvl="1" marL="914400" rtl="0" algn="l">
              <a:spcBef>
                <a:spcPts val="0"/>
              </a:spcBef>
              <a:spcAft>
                <a:spcPts val="0"/>
              </a:spcAft>
              <a:buSzPts val="1600"/>
              <a:buChar char="○"/>
            </a:pPr>
            <a:r>
              <a:rPr lang="en" sz="1600"/>
              <a:t>Past Sales Data</a:t>
            </a:r>
            <a:endParaRPr sz="1600"/>
          </a:p>
          <a:p>
            <a:pPr indent="-330200" lvl="1" marL="914400" rtl="0" algn="l">
              <a:spcBef>
                <a:spcPts val="0"/>
              </a:spcBef>
              <a:spcAft>
                <a:spcPts val="0"/>
              </a:spcAft>
              <a:buSzPts val="1600"/>
              <a:buChar char="○"/>
            </a:pPr>
            <a:r>
              <a:rPr lang="en" sz="1600"/>
              <a:t>Shipping Time </a:t>
            </a:r>
            <a:endParaRPr sz="1600"/>
          </a:p>
          <a:p>
            <a:pPr indent="-342900" lvl="0" marL="457200" rtl="0" algn="l">
              <a:spcBef>
                <a:spcPts val="0"/>
              </a:spcBef>
              <a:spcAft>
                <a:spcPts val="0"/>
              </a:spcAft>
              <a:buSzPts val="1800"/>
              <a:buChar char="●"/>
            </a:pPr>
            <a:r>
              <a:rPr lang="en" sz="1800"/>
              <a:t>Differentiation</a:t>
            </a:r>
            <a:r>
              <a:rPr lang="en" sz="1800"/>
              <a:t> From Our Solution</a:t>
            </a:r>
            <a:endParaRPr sz="1800"/>
          </a:p>
          <a:p>
            <a:pPr indent="-330200" lvl="1" marL="914400" rtl="0" algn="l">
              <a:spcBef>
                <a:spcPts val="0"/>
              </a:spcBef>
              <a:spcAft>
                <a:spcPts val="0"/>
              </a:spcAft>
              <a:buSzPts val="1600"/>
              <a:buChar char="○"/>
            </a:pPr>
            <a:r>
              <a:rPr lang="en" sz="1600"/>
              <a:t>Too Many Input Variables </a:t>
            </a:r>
            <a:endParaRPr sz="1600"/>
          </a:p>
        </p:txBody>
      </p:sp>
      <p:sp>
        <p:nvSpPr>
          <p:cNvPr id="297" name="Google Shape;297;p3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Existing Approaches 2 (Regression Based Approach)</a:t>
            </a:r>
            <a:endParaRPr/>
          </a:p>
        </p:txBody>
      </p:sp>
      <p:sp>
        <p:nvSpPr>
          <p:cNvPr id="303" name="Google Shape;303;p3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Input Variables</a:t>
            </a:r>
            <a:endParaRPr sz="1800"/>
          </a:p>
          <a:p>
            <a:pPr indent="-330200" lvl="1" marL="914400" rtl="0" algn="l">
              <a:spcBef>
                <a:spcPts val="0"/>
              </a:spcBef>
              <a:spcAft>
                <a:spcPts val="0"/>
              </a:spcAft>
              <a:buSzPts val="1600"/>
              <a:buChar char="○"/>
            </a:pPr>
            <a:r>
              <a:rPr lang="en" sz="1600"/>
              <a:t>Past Sales</a:t>
            </a:r>
            <a:endParaRPr sz="1600"/>
          </a:p>
          <a:p>
            <a:pPr indent="-330200" lvl="1" marL="914400" rtl="0" algn="l">
              <a:spcBef>
                <a:spcPts val="0"/>
              </a:spcBef>
              <a:spcAft>
                <a:spcPts val="0"/>
              </a:spcAft>
              <a:buSzPts val="1600"/>
              <a:buChar char="○"/>
            </a:pPr>
            <a:r>
              <a:rPr lang="en" sz="1600"/>
              <a:t>Seasonal Changes</a:t>
            </a:r>
            <a:endParaRPr sz="1600"/>
          </a:p>
          <a:p>
            <a:pPr indent="-342900" lvl="0" marL="457200" rtl="0" algn="l">
              <a:spcBef>
                <a:spcPts val="0"/>
              </a:spcBef>
              <a:spcAft>
                <a:spcPts val="0"/>
              </a:spcAft>
              <a:buSzPts val="1800"/>
              <a:buChar char="●"/>
            </a:pPr>
            <a:r>
              <a:rPr lang="en" sz="1800"/>
              <a:t>Advantages</a:t>
            </a:r>
            <a:endParaRPr sz="1800"/>
          </a:p>
          <a:p>
            <a:pPr indent="-330200" lvl="1" marL="914400" rtl="0" algn="l">
              <a:spcBef>
                <a:spcPts val="0"/>
              </a:spcBef>
              <a:spcAft>
                <a:spcPts val="0"/>
              </a:spcAft>
              <a:buSzPts val="1600"/>
              <a:buChar char="○"/>
            </a:pPr>
            <a:r>
              <a:rPr lang="en" sz="1600"/>
              <a:t>Little Amount of R</a:t>
            </a:r>
            <a:r>
              <a:rPr lang="en" sz="1600"/>
              <a:t>esources</a:t>
            </a:r>
            <a:r>
              <a:rPr lang="en" sz="1600"/>
              <a:t> </a:t>
            </a:r>
            <a:endParaRPr sz="1600"/>
          </a:p>
          <a:p>
            <a:pPr indent="-342900" lvl="0" marL="457200" rtl="0" algn="l">
              <a:spcBef>
                <a:spcPts val="0"/>
              </a:spcBef>
              <a:spcAft>
                <a:spcPts val="0"/>
              </a:spcAft>
              <a:buSzPts val="1800"/>
              <a:buChar char="●"/>
            </a:pPr>
            <a:r>
              <a:rPr lang="en" sz="1800"/>
              <a:t>Disadvantages</a:t>
            </a:r>
            <a:endParaRPr sz="1800"/>
          </a:p>
          <a:p>
            <a:pPr indent="-330200" lvl="1" marL="914400" rtl="0" algn="l">
              <a:spcBef>
                <a:spcPts val="0"/>
              </a:spcBef>
              <a:spcAft>
                <a:spcPts val="0"/>
              </a:spcAft>
              <a:buSzPts val="1600"/>
              <a:buChar char="○"/>
            </a:pPr>
            <a:r>
              <a:rPr lang="en" sz="1600"/>
              <a:t>Can’t Handle Spikes in Demand</a:t>
            </a:r>
            <a:endParaRPr sz="1600"/>
          </a:p>
          <a:p>
            <a:pPr indent="-330200" lvl="1" marL="914400" rtl="0" algn="l">
              <a:spcBef>
                <a:spcPts val="0"/>
              </a:spcBef>
              <a:spcAft>
                <a:spcPts val="0"/>
              </a:spcAft>
              <a:buSzPts val="1600"/>
              <a:buChar char="○"/>
            </a:pPr>
            <a:r>
              <a:rPr lang="en" sz="1600"/>
              <a:t>Doesn’t Figure in Shipping Time</a:t>
            </a:r>
            <a:endParaRPr sz="1600"/>
          </a:p>
        </p:txBody>
      </p:sp>
      <p:sp>
        <p:nvSpPr>
          <p:cNvPr id="304" name="Google Shape;304;p37"/>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305" name="Google Shape;305;p3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Relation to Our Solution</a:t>
            </a:r>
            <a:endParaRPr sz="1800"/>
          </a:p>
          <a:p>
            <a:pPr indent="-330200" lvl="1" marL="914400" rtl="0" algn="l">
              <a:spcBef>
                <a:spcPts val="0"/>
              </a:spcBef>
              <a:spcAft>
                <a:spcPts val="0"/>
              </a:spcAft>
              <a:buSzPts val="1600"/>
              <a:buChar char="○"/>
            </a:pPr>
            <a:r>
              <a:rPr lang="en" sz="1600"/>
              <a:t>Past Sales Data</a:t>
            </a:r>
            <a:endParaRPr sz="1600"/>
          </a:p>
          <a:p>
            <a:pPr indent="-342900" lvl="0" marL="457200" rtl="0" algn="l">
              <a:spcBef>
                <a:spcPts val="0"/>
              </a:spcBef>
              <a:spcAft>
                <a:spcPts val="0"/>
              </a:spcAft>
              <a:buSzPts val="1800"/>
              <a:buChar char="●"/>
            </a:pPr>
            <a:r>
              <a:rPr lang="en" sz="1800"/>
              <a:t>Differentiation From Our Solution</a:t>
            </a:r>
            <a:endParaRPr sz="1800"/>
          </a:p>
          <a:p>
            <a:pPr indent="-330200" lvl="1" marL="914400" rtl="0" algn="l">
              <a:spcBef>
                <a:spcPts val="0"/>
              </a:spcBef>
              <a:spcAft>
                <a:spcPts val="0"/>
              </a:spcAft>
              <a:buSzPts val="1600"/>
              <a:buChar char="○"/>
            </a:pPr>
            <a:r>
              <a:rPr lang="en" sz="1600"/>
              <a:t>Doesn’t Figure in Shipping Time</a:t>
            </a:r>
            <a:endParaRPr sz="1600"/>
          </a:p>
        </p:txBody>
      </p:sp>
      <p:sp>
        <p:nvSpPr>
          <p:cNvPr id="306" name="Google Shape;306;p3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Distributor Order List</a:t>
            </a:r>
            <a:endParaRPr/>
          </a:p>
        </p:txBody>
      </p:sp>
      <p:pic>
        <p:nvPicPr>
          <p:cNvPr id="312" name="Google Shape;312;p38"/>
          <p:cNvPicPr preferRelativeResize="0"/>
          <p:nvPr/>
        </p:nvPicPr>
        <p:blipFill>
          <a:blip r:embed="rId3">
            <a:alphaModFix/>
          </a:blip>
          <a:stretch>
            <a:fillRect/>
          </a:stretch>
        </p:blipFill>
        <p:spPr>
          <a:xfrm>
            <a:off x="772050" y="1078075"/>
            <a:ext cx="7599902" cy="4065425"/>
          </a:xfrm>
          <a:prstGeom prst="rect">
            <a:avLst/>
          </a:prstGeom>
          <a:noFill/>
          <a:ln>
            <a:noFill/>
          </a:ln>
        </p:spPr>
      </p:pic>
      <p:sp>
        <p:nvSpPr>
          <p:cNvPr id="313" name="Google Shape;313;p3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a:t>
            </a:r>
            <a:r>
              <a:rPr lang="en"/>
              <a:t> </a:t>
            </a:r>
            <a:endParaRPr/>
          </a:p>
        </p:txBody>
      </p:sp>
      <p:pic>
        <p:nvPicPr>
          <p:cNvPr id="319" name="Google Shape;319;p39"/>
          <p:cNvPicPr preferRelativeResize="0"/>
          <p:nvPr/>
        </p:nvPicPr>
        <p:blipFill>
          <a:blip r:embed="rId3">
            <a:alphaModFix/>
          </a:blip>
          <a:stretch>
            <a:fillRect/>
          </a:stretch>
        </p:blipFill>
        <p:spPr>
          <a:xfrm>
            <a:off x="152400" y="1170125"/>
            <a:ext cx="8839199" cy="3557801"/>
          </a:xfrm>
          <a:prstGeom prst="rect">
            <a:avLst/>
          </a:prstGeom>
          <a:noFill/>
          <a:ln>
            <a:noFill/>
          </a:ln>
        </p:spPr>
      </p:pic>
      <p:sp>
        <p:nvSpPr>
          <p:cNvPr id="320" name="Google Shape;320;p3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pic>
        <p:nvPicPr>
          <p:cNvPr id="325" name="Google Shape;325;p40"/>
          <p:cNvPicPr preferRelativeResize="0"/>
          <p:nvPr/>
        </p:nvPicPr>
        <p:blipFill>
          <a:blip r:embed="rId3">
            <a:alphaModFix/>
          </a:blip>
          <a:stretch>
            <a:fillRect/>
          </a:stretch>
        </p:blipFill>
        <p:spPr>
          <a:xfrm>
            <a:off x="152400" y="152400"/>
            <a:ext cx="8458799" cy="4570800"/>
          </a:xfrm>
          <a:prstGeom prst="rect">
            <a:avLst/>
          </a:prstGeom>
          <a:noFill/>
          <a:ln>
            <a:noFill/>
          </a:ln>
        </p:spPr>
      </p:pic>
      <p:sp>
        <p:nvSpPr>
          <p:cNvPr id="326" name="Google Shape;326;p4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Conceptual Sketch</a:t>
            </a:r>
            <a:endParaRPr/>
          </a:p>
        </p:txBody>
      </p:sp>
      <p:sp>
        <p:nvSpPr>
          <p:cNvPr id="332" name="Google Shape;332;p41"/>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pic>
        <p:nvPicPr>
          <p:cNvPr id="333" name="Google Shape;333;p41"/>
          <p:cNvPicPr preferRelativeResize="0"/>
          <p:nvPr/>
        </p:nvPicPr>
        <p:blipFill>
          <a:blip r:embed="rId3">
            <a:alphaModFix/>
          </a:blip>
          <a:stretch>
            <a:fillRect/>
          </a:stretch>
        </p:blipFill>
        <p:spPr>
          <a:xfrm>
            <a:off x="1353713" y="1048263"/>
            <a:ext cx="6436576" cy="3628275"/>
          </a:xfrm>
          <a:prstGeom prst="rect">
            <a:avLst/>
          </a:prstGeom>
          <a:noFill/>
          <a:ln>
            <a:noFill/>
          </a:ln>
        </p:spPr>
      </p:pic>
      <p:sp>
        <p:nvSpPr>
          <p:cNvPr id="334" name="Google Shape;334;p4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p:nvPr/>
        </p:nvSpPr>
        <p:spPr>
          <a:xfrm>
            <a:off x="67400" y="1131300"/>
            <a:ext cx="2897400" cy="2893800"/>
          </a:xfrm>
          <a:prstGeom prst="ellipse">
            <a:avLst/>
          </a:prstGeom>
          <a:solidFill>
            <a:srgbClr val="E0666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a:off x="3120600" y="1131300"/>
            <a:ext cx="2897400" cy="2893800"/>
          </a:xfrm>
          <a:prstGeom prst="ellipse">
            <a:avLst/>
          </a:prstGeom>
          <a:solidFill>
            <a:srgbClr val="E0666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a:off x="6170400" y="1055100"/>
            <a:ext cx="2897400" cy="2893800"/>
          </a:xfrm>
          <a:prstGeom prst="ellipse">
            <a:avLst/>
          </a:prstGeom>
          <a:solidFill>
            <a:srgbClr val="E0666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Motivation - Lindsey</a:t>
            </a:r>
            <a:endParaRPr/>
          </a:p>
        </p:txBody>
      </p:sp>
      <p:sp>
        <p:nvSpPr>
          <p:cNvPr id="78" name="Google Shape;78;p15"/>
          <p:cNvSpPr txBox="1"/>
          <p:nvPr/>
        </p:nvSpPr>
        <p:spPr>
          <a:xfrm>
            <a:off x="3379275" y="1472100"/>
            <a:ext cx="2472000" cy="191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3F3F3"/>
                </a:solidFill>
              </a:rPr>
              <a:t>$100,630 Annually</a:t>
            </a:r>
            <a:r>
              <a:rPr lang="en" sz="1800"/>
              <a:t> </a:t>
            </a:r>
            <a:endParaRPr sz="1800"/>
          </a:p>
          <a:p>
            <a:pPr indent="0" lvl="0" marL="0" rtl="0" algn="ctr">
              <a:spcBef>
                <a:spcPts val="0"/>
              </a:spcBef>
              <a:spcAft>
                <a:spcPts val="0"/>
              </a:spcAft>
              <a:buNone/>
            </a:pPr>
            <a:r>
              <a:rPr lang="en"/>
              <a:t>Lost</a:t>
            </a:r>
            <a:r>
              <a:rPr lang="en"/>
              <a:t> </a:t>
            </a:r>
            <a:r>
              <a:rPr lang="en"/>
              <a:t>Value</a:t>
            </a:r>
            <a:r>
              <a:rPr lang="en"/>
              <a:t> </a:t>
            </a:r>
            <a:r>
              <a:rPr lang="en"/>
              <a:t>for</a:t>
            </a:r>
            <a:endParaRPr/>
          </a:p>
          <a:p>
            <a:pPr indent="0" lvl="0" marL="0" rtl="0" algn="ctr">
              <a:spcBef>
                <a:spcPts val="0"/>
              </a:spcBef>
              <a:spcAft>
                <a:spcPts val="0"/>
              </a:spcAft>
              <a:buNone/>
            </a:pPr>
            <a:r>
              <a:rPr b="1" lang="en" sz="1800">
                <a:solidFill>
                  <a:srgbClr val="F3F3F3"/>
                </a:solidFill>
              </a:rPr>
              <a:t>15,356 Expired Items</a:t>
            </a:r>
            <a:endParaRPr b="1" sz="1800">
              <a:solidFill>
                <a:srgbClr val="F3F3F3"/>
              </a:solidFill>
            </a:endParaRPr>
          </a:p>
        </p:txBody>
      </p:sp>
      <p:sp>
        <p:nvSpPr>
          <p:cNvPr id="79" name="Google Shape;79;p15"/>
          <p:cNvSpPr txBox="1"/>
          <p:nvPr/>
        </p:nvSpPr>
        <p:spPr>
          <a:xfrm>
            <a:off x="298850" y="1472100"/>
            <a:ext cx="2434500" cy="191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3F3F3"/>
                </a:solidFill>
              </a:rPr>
              <a:t>$600,000 Annually </a:t>
            </a:r>
            <a:endParaRPr b="1" sz="1800">
              <a:solidFill>
                <a:srgbClr val="F3F3F3"/>
              </a:solidFill>
            </a:endParaRPr>
          </a:p>
          <a:p>
            <a:pPr indent="0" lvl="0" marL="0" rtl="0" algn="ctr">
              <a:spcBef>
                <a:spcPts val="0"/>
              </a:spcBef>
              <a:spcAft>
                <a:spcPts val="0"/>
              </a:spcAft>
              <a:buNone/>
            </a:pPr>
            <a:r>
              <a:rPr lang="en"/>
              <a:t>Missed Revenue for </a:t>
            </a:r>
            <a:endParaRPr/>
          </a:p>
          <a:p>
            <a:pPr indent="0" lvl="0" marL="0" rtl="0" algn="ctr">
              <a:spcBef>
                <a:spcPts val="0"/>
              </a:spcBef>
              <a:spcAft>
                <a:spcPts val="0"/>
              </a:spcAft>
              <a:buNone/>
            </a:pPr>
            <a:r>
              <a:rPr b="1" lang="en" sz="1800">
                <a:solidFill>
                  <a:srgbClr val="F3F3F3"/>
                </a:solidFill>
              </a:rPr>
              <a:t>20,000 Missed Items</a:t>
            </a:r>
            <a:endParaRPr b="1" sz="1800">
              <a:solidFill>
                <a:srgbClr val="F3F3F3"/>
              </a:solidFill>
            </a:endParaRPr>
          </a:p>
        </p:txBody>
      </p:sp>
      <p:sp>
        <p:nvSpPr>
          <p:cNvPr id="80" name="Google Shape;80;p15"/>
          <p:cNvSpPr txBox="1"/>
          <p:nvPr/>
        </p:nvSpPr>
        <p:spPr>
          <a:xfrm>
            <a:off x="6132300" y="1472100"/>
            <a:ext cx="2973600" cy="191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3F3F3"/>
                </a:solidFill>
              </a:rPr>
              <a:t>3 Full-Time Employees</a:t>
            </a:r>
            <a:endParaRPr sz="1600"/>
          </a:p>
          <a:p>
            <a:pPr indent="0" lvl="0" marL="0" rtl="0" algn="ctr">
              <a:spcBef>
                <a:spcPts val="0"/>
              </a:spcBef>
              <a:spcAft>
                <a:spcPts val="0"/>
              </a:spcAft>
              <a:buNone/>
            </a:pPr>
            <a:r>
              <a:rPr lang="en"/>
              <a:t>Dedicating</a:t>
            </a:r>
            <a:endParaRPr/>
          </a:p>
          <a:p>
            <a:pPr indent="0" lvl="0" marL="0" rtl="0" algn="ctr">
              <a:spcBef>
                <a:spcPts val="0"/>
              </a:spcBef>
              <a:spcAft>
                <a:spcPts val="0"/>
              </a:spcAft>
              <a:buNone/>
            </a:pPr>
            <a:r>
              <a:rPr b="1" lang="en" sz="1800">
                <a:solidFill>
                  <a:srgbClr val="F3F3F3"/>
                </a:solidFill>
              </a:rPr>
              <a:t>50% of Time to Ordering</a:t>
            </a:r>
            <a:endParaRPr b="1" sz="1800">
              <a:solidFill>
                <a:srgbClr val="F3F3F3"/>
              </a:solidFill>
            </a:endParaRPr>
          </a:p>
        </p:txBody>
      </p:sp>
      <p:sp>
        <p:nvSpPr>
          <p:cNvPr id="81" name="Google Shape;81;p15"/>
          <p:cNvSpPr txBox="1"/>
          <p:nvPr/>
        </p:nvSpPr>
        <p:spPr>
          <a:xfrm>
            <a:off x="1490475" y="4025100"/>
            <a:ext cx="6249600" cy="74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accent3"/>
                </a:solidFill>
                <a:latin typeface="Average"/>
                <a:ea typeface="Average"/>
                <a:cs typeface="Average"/>
                <a:sym typeface="Average"/>
              </a:rPr>
              <a:t>The</a:t>
            </a:r>
            <a:r>
              <a:rPr lang="en" sz="1800">
                <a:solidFill>
                  <a:srgbClr val="FFD966"/>
                </a:solidFill>
                <a:latin typeface="Average"/>
                <a:ea typeface="Average"/>
                <a:cs typeface="Average"/>
                <a:sym typeface="Average"/>
              </a:rPr>
              <a:t> solution </a:t>
            </a:r>
            <a:r>
              <a:rPr lang="en" sz="1800">
                <a:solidFill>
                  <a:schemeClr val="accent3"/>
                </a:solidFill>
                <a:latin typeface="Average"/>
                <a:ea typeface="Average"/>
                <a:cs typeface="Average"/>
                <a:sym typeface="Average"/>
              </a:rPr>
              <a:t>is</a:t>
            </a:r>
            <a:r>
              <a:rPr lang="en" sz="1800">
                <a:solidFill>
                  <a:schemeClr val="accent3"/>
                </a:solidFill>
                <a:latin typeface="Average"/>
                <a:ea typeface="Average"/>
                <a:cs typeface="Average"/>
                <a:sym typeface="Average"/>
              </a:rPr>
              <a:t> a</a:t>
            </a:r>
            <a:r>
              <a:rPr lang="en" sz="1800">
                <a:solidFill>
                  <a:srgbClr val="FFD966"/>
                </a:solidFill>
                <a:latin typeface="Average"/>
                <a:ea typeface="Average"/>
                <a:cs typeface="Average"/>
                <a:sym typeface="Average"/>
              </a:rPr>
              <a:t> forecasting algorithm </a:t>
            </a:r>
            <a:r>
              <a:rPr lang="en" sz="1800">
                <a:solidFill>
                  <a:schemeClr val="accent3"/>
                </a:solidFill>
                <a:latin typeface="Average"/>
                <a:ea typeface="Average"/>
                <a:cs typeface="Average"/>
                <a:sym typeface="Average"/>
              </a:rPr>
              <a:t>for inventory management that automates reordering for</a:t>
            </a:r>
            <a:r>
              <a:rPr lang="en" sz="1800">
                <a:solidFill>
                  <a:srgbClr val="FFD966"/>
                </a:solidFill>
                <a:latin typeface="Average"/>
                <a:ea typeface="Average"/>
                <a:cs typeface="Average"/>
                <a:sym typeface="Average"/>
              </a:rPr>
              <a:t> warehouse stock</a:t>
            </a:r>
            <a:endParaRPr sz="1800">
              <a:solidFill>
                <a:srgbClr val="FFD966"/>
              </a:solidFill>
              <a:latin typeface="Average"/>
              <a:ea typeface="Average"/>
              <a:cs typeface="Average"/>
              <a:sym typeface="Average"/>
            </a:endParaRPr>
          </a:p>
          <a:p>
            <a:pPr indent="0" lvl="0" marL="0" rtl="0" algn="l">
              <a:spcBef>
                <a:spcPts val="0"/>
              </a:spcBef>
              <a:spcAft>
                <a:spcPts val="0"/>
              </a:spcAft>
              <a:buNone/>
            </a:pPr>
            <a:r>
              <a:t/>
            </a:r>
            <a:endParaRPr>
              <a:latin typeface="Average"/>
              <a:ea typeface="Average"/>
              <a:cs typeface="Average"/>
              <a:sym typeface="Average"/>
            </a:endParaRPr>
          </a:p>
        </p:txBody>
      </p:sp>
      <p:sp>
        <p:nvSpPr>
          <p:cNvPr id="82" name="Google Shape;82;p15"/>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p:txBody>
      </p:sp>
      <p:sp>
        <p:nvSpPr>
          <p:cNvPr id="83" name="Google Shape;83;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a:t>
            </a:r>
            <a:r>
              <a:rPr lang="en"/>
              <a:t>Plan</a:t>
            </a:r>
            <a:r>
              <a:rPr lang="en"/>
              <a:t> - Tasks</a:t>
            </a:r>
            <a:endParaRPr/>
          </a:p>
          <a:p>
            <a:pPr indent="0" lvl="0" marL="0" rtl="0" algn="l">
              <a:spcBef>
                <a:spcPts val="0"/>
              </a:spcBef>
              <a:spcAft>
                <a:spcPts val="0"/>
              </a:spcAft>
              <a:buNone/>
            </a:pPr>
            <a:r>
              <a:t/>
            </a:r>
            <a:endParaRPr/>
          </a:p>
        </p:txBody>
      </p:sp>
      <p:sp>
        <p:nvSpPr>
          <p:cNvPr id="340" name="Google Shape;340;p42"/>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341" name="Google Shape;341;p42"/>
          <p:cNvSpPr/>
          <p:nvPr/>
        </p:nvSpPr>
        <p:spPr>
          <a:xfrm>
            <a:off x="3511450" y="1259025"/>
            <a:ext cx="1774800" cy="769500"/>
          </a:xfrm>
          <a:prstGeom prst="rightArrow">
            <a:avLst>
              <a:gd fmla="val 50000" name="adj1"/>
              <a:gd fmla="val 50000" name="adj2"/>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600">
                <a:solidFill>
                  <a:srgbClr val="434343"/>
                </a:solidFill>
              </a:rPr>
              <a:t>Assigned To</a:t>
            </a:r>
            <a:endParaRPr/>
          </a:p>
        </p:txBody>
      </p:sp>
      <p:sp>
        <p:nvSpPr>
          <p:cNvPr id="342" name="Google Shape;342;p42"/>
          <p:cNvSpPr/>
          <p:nvPr/>
        </p:nvSpPr>
        <p:spPr>
          <a:xfrm>
            <a:off x="899450" y="1142025"/>
            <a:ext cx="2090400" cy="1003500"/>
          </a:xfrm>
          <a:prstGeom prst="roundRect">
            <a:avLst>
              <a:gd fmla="val 16667" name="adj"/>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Project Planning Tasks</a:t>
            </a:r>
            <a:endParaRPr>
              <a:solidFill>
                <a:srgbClr val="F3F3F3"/>
              </a:solidFill>
            </a:endParaRPr>
          </a:p>
          <a:p>
            <a:pPr indent="0" lvl="0" marL="0" rtl="0" algn="l">
              <a:spcBef>
                <a:spcPts val="0"/>
              </a:spcBef>
              <a:spcAft>
                <a:spcPts val="0"/>
              </a:spcAft>
              <a:buNone/>
            </a:pPr>
            <a:r>
              <a:t/>
            </a:r>
            <a:endParaRPr/>
          </a:p>
        </p:txBody>
      </p:sp>
      <p:sp>
        <p:nvSpPr>
          <p:cNvPr id="343" name="Google Shape;343;p42"/>
          <p:cNvSpPr/>
          <p:nvPr/>
        </p:nvSpPr>
        <p:spPr>
          <a:xfrm>
            <a:off x="899450" y="2328225"/>
            <a:ext cx="2090400" cy="1003500"/>
          </a:xfrm>
          <a:prstGeom prst="roundRect">
            <a:avLst>
              <a:gd fmla="val 16667" name="adj"/>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Frontend Tasks</a:t>
            </a:r>
            <a:endParaRPr>
              <a:solidFill>
                <a:srgbClr val="F3F3F3"/>
              </a:solidFill>
            </a:endParaRPr>
          </a:p>
          <a:p>
            <a:pPr indent="0" lvl="0" marL="0" rtl="0" algn="l">
              <a:spcBef>
                <a:spcPts val="0"/>
              </a:spcBef>
              <a:spcAft>
                <a:spcPts val="0"/>
              </a:spcAft>
              <a:buNone/>
            </a:pPr>
            <a:r>
              <a:t/>
            </a:r>
            <a:endParaRPr/>
          </a:p>
        </p:txBody>
      </p:sp>
      <p:sp>
        <p:nvSpPr>
          <p:cNvPr id="344" name="Google Shape;344;p42"/>
          <p:cNvSpPr/>
          <p:nvPr/>
        </p:nvSpPr>
        <p:spPr>
          <a:xfrm>
            <a:off x="899450" y="3514450"/>
            <a:ext cx="2090400" cy="1003500"/>
          </a:xfrm>
          <a:prstGeom prst="roundRect">
            <a:avLst>
              <a:gd fmla="val 16667" name="adj"/>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Backend Tasks</a:t>
            </a:r>
            <a:endParaRPr>
              <a:solidFill>
                <a:srgbClr val="F3F3F3"/>
              </a:solidFill>
            </a:endParaRPr>
          </a:p>
          <a:p>
            <a:pPr indent="0" lvl="0" marL="0" rtl="0" algn="l">
              <a:spcBef>
                <a:spcPts val="0"/>
              </a:spcBef>
              <a:spcAft>
                <a:spcPts val="0"/>
              </a:spcAft>
              <a:buNone/>
            </a:pPr>
            <a:r>
              <a:t/>
            </a:r>
            <a:endParaRPr/>
          </a:p>
        </p:txBody>
      </p:sp>
      <p:sp>
        <p:nvSpPr>
          <p:cNvPr id="345" name="Google Shape;345;p42"/>
          <p:cNvSpPr/>
          <p:nvPr/>
        </p:nvSpPr>
        <p:spPr>
          <a:xfrm>
            <a:off x="5657150" y="1142025"/>
            <a:ext cx="2090400" cy="1003500"/>
          </a:xfrm>
          <a:prstGeom prst="roundRect">
            <a:avLst>
              <a:gd fmla="val 16667"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Everyone</a:t>
            </a:r>
            <a:endParaRPr>
              <a:solidFill>
                <a:srgbClr val="F3F3F3"/>
              </a:solidFill>
            </a:endParaRPr>
          </a:p>
          <a:p>
            <a:pPr indent="0" lvl="0" marL="0" rtl="0" algn="l">
              <a:spcBef>
                <a:spcPts val="0"/>
              </a:spcBef>
              <a:spcAft>
                <a:spcPts val="0"/>
              </a:spcAft>
              <a:buNone/>
            </a:pPr>
            <a:r>
              <a:t/>
            </a:r>
            <a:endParaRPr/>
          </a:p>
        </p:txBody>
      </p:sp>
      <p:sp>
        <p:nvSpPr>
          <p:cNvPr id="346" name="Google Shape;346;p42"/>
          <p:cNvSpPr/>
          <p:nvPr/>
        </p:nvSpPr>
        <p:spPr>
          <a:xfrm>
            <a:off x="5657150" y="2344850"/>
            <a:ext cx="2090400" cy="1003500"/>
          </a:xfrm>
          <a:prstGeom prst="roundRect">
            <a:avLst>
              <a:gd fmla="val 16667"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Frontend Team</a:t>
            </a:r>
            <a:endParaRPr b="1" sz="1600">
              <a:solidFill>
                <a:srgbClr val="F3F3F3"/>
              </a:solidFill>
            </a:endParaRPr>
          </a:p>
          <a:p>
            <a:pPr indent="0" lvl="0" marL="0" rtl="0" algn="ctr">
              <a:spcBef>
                <a:spcPts val="0"/>
              </a:spcBef>
              <a:spcAft>
                <a:spcPts val="0"/>
              </a:spcAft>
              <a:buNone/>
            </a:pPr>
            <a:r>
              <a:rPr b="1" lang="en" sz="1600">
                <a:solidFill>
                  <a:srgbClr val="F3F3F3"/>
                </a:solidFill>
              </a:rPr>
              <a:t>(EB, JK, LS)</a:t>
            </a:r>
            <a:endParaRPr b="1" sz="1600">
              <a:solidFill>
                <a:srgbClr val="F3F3F3"/>
              </a:solidFill>
            </a:endParaRPr>
          </a:p>
          <a:p>
            <a:pPr indent="0" lvl="0" marL="0" rtl="0" algn="l">
              <a:spcBef>
                <a:spcPts val="0"/>
              </a:spcBef>
              <a:spcAft>
                <a:spcPts val="0"/>
              </a:spcAft>
              <a:buNone/>
            </a:pPr>
            <a:r>
              <a:t/>
            </a:r>
            <a:endParaRPr/>
          </a:p>
        </p:txBody>
      </p:sp>
      <p:sp>
        <p:nvSpPr>
          <p:cNvPr id="347" name="Google Shape;347;p42"/>
          <p:cNvSpPr/>
          <p:nvPr/>
        </p:nvSpPr>
        <p:spPr>
          <a:xfrm>
            <a:off x="5657150" y="3525963"/>
            <a:ext cx="2090400" cy="1003500"/>
          </a:xfrm>
          <a:prstGeom prst="roundRect">
            <a:avLst>
              <a:gd fmla="val 16667"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Backend Team</a:t>
            </a:r>
            <a:endParaRPr b="1" sz="1600">
              <a:solidFill>
                <a:srgbClr val="F3F3F3"/>
              </a:solidFill>
            </a:endParaRPr>
          </a:p>
          <a:p>
            <a:pPr indent="0" lvl="0" marL="0" rtl="0" algn="ctr">
              <a:spcBef>
                <a:spcPts val="0"/>
              </a:spcBef>
              <a:spcAft>
                <a:spcPts val="0"/>
              </a:spcAft>
              <a:buNone/>
            </a:pPr>
            <a:r>
              <a:rPr b="1" lang="en" sz="1600">
                <a:solidFill>
                  <a:srgbClr val="F3F3F3"/>
                </a:solidFill>
              </a:rPr>
              <a:t>(AS, OI, SS)</a:t>
            </a:r>
            <a:endParaRPr b="1" sz="1600">
              <a:solidFill>
                <a:srgbClr val="F3F3F3"/>
              </a:solidFill>
            </a:endParaRPr>
          </a:p>
          <a:p>
            <a:pPr indent="0" lvl="0" marL="0" rtl="0" algn="l">
              <a:spcBef>
                <a:spcPts val="0"/>
              </a:spcBef>
              <a:spcAft>
                <a:spcPts val="0"/>
              </a:spcAft>
              <a:buNone/>
            </a:pPr>
            <a:r>
              <a:t/>
            </a:r>
            <a:endParaRPr/>
          </a:p>
        </p:txBody>
      </p:sp>
      <p:sp>
        <p:nvSpPr>
          <p:cNvPr id="348" name="Google Shape;348;p42"/>
          <p:cNvSpPr/>
          <p:nvPr/>
        </p:nvSpPr>
        <p:spPr>
          <a:xfrm>
            <a:off x="3511450" y="2451000"/>
            <a:ext cx="1774800" cy="769500"/>
          </a:xfrm>
          <a:prstGeom prst="rightArrow">
            <a:avLst>
              <a:gd fmla="val 50000" name="adj1"/>
              <a:gd fmla="val 50000" name="adj2"/>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600">
                <a:solidFill>
                  <a:srgbClr val="434343"/>
                </a:solidFill>
              </a:rPr>
              <a:t>Assigned To</a:t>
            </a:r>
            <a:endParaRPr/>
          </a:p>
        </p:txBody>
      </p:sp>
      <p:sp>
        <p:nvSpPr>
          <p:cNvPr id="349" name="Google Shape;349;p42"/>
          <p:cNvSpPr/>
          <p:nvPr/>
        </p:nvSpPr>
        <p:spPr>
          <a:xfrm>
            <a:off x="3511450" y="3642975"/>
            <a:ext cx="1774800" cy="769500"/>
          </a:xfrm>
          <a:prstGeom prst="rightArrow">
            <a:avLst>
              <a:gd fmla="val 50000" name="adj1"/>
              <a:gd fmla="val 50000" name="adj2"/>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600">
                <a:solidFill>
                  <a:srgbClr val="434343"/>
                </a:solidFill>
              </a:rPr>
              <a:t>Assigned To</a:t>
            </a:r>
            <a:endParaRPr/>
          </a:p>
        </p:txBody>
      </p:sp>
      <p:sp>
        <p:nvSpPr>
          <p:cNvPr id="350" name="Google Shape;350;p4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Plan - Schedule / Milestones</a:t>
            </a:r>
            <a:endParaRPr/>
          </a:p>
        </p:txBody>
      </p:sp>
      <p:grpSp>
        <p:nvGrpSpPr>
          <p:cNvPr id="356" name="Google Shape;356;p43"/>
          <p:cNvGrpSpPr/>
          <p:nvPr/>
        </p:nvGrpSpPr>
        <p:grpSpPr>
          <a:xfrm>
            <a:off x="85440" y="1880550"/>
            <a:ext cx="1379756" cy="1564591"/>
            <a:chOff x="618820" y="1574013"/>
            <a:chExt cx="1418334" cy="1567412"/>
          </a:xfrm>
        </p:grpSpPr>
        <p:cxnSp>
          <p:nvCxnSpPr>
            <p:cNvPr id="357" name="Google Shape;357;p43"/>
            <p:cNvCxnSpPr/>
            <p:nvPr/>
          </p:nvCxnSpPr>
          <p:spPr>
            <a:xfrm>
              <a:off x="1299277" y="1695421"/>
              <a:ext cx="718500" cy="741900"/>
            </a:xfrm>
            <a:prstGeom prst="straightConnector1">
              <a:avLst/>
            </a:prstGeom>
            <a:noFill/>
            <a:ln cap="flat" cmpd="sng" w="9525">
              <a:solidFill>
                <a:srgbClr val="38761D"/>
              </a:solidFill>
              <a:prstDash val="solid"/>
              <a:round/>
              <a:headEnd len="sm" w="sm" type="none"/>
              <a:tailEnd len="sm" w="sm" type="none"/>
            </a:ln>
          </p:spPr>
        </p:cxnSp>
        <p:sp>
          <p:nvSpPr>
            <p:cNvPr id="358" name="Google Shape;358;p43"/>
            <p:cNvSpPr/>
            <p:nvPr/>
          </p:nvSpPr>
          <p:spPr>
            <a:xfrm flipH="1">
              <a:off x="618820" y="2306625"/>
              <a:ext cx="1418100" cy="143400"/>
            </a:xfrm>
            <a:prstGeom prst="parallelogram">
              <a:avLst>
                <a:gd fmla="val 96952"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9" name="Google Shape;359;p43"/>
            <p:cNvSpPr/>
            <p:nvPr/>
          </p:nvSpPr>
          <p:spPr>
            <a:xfrm>
              <a:off x="619055" y="2460450"/>
              <a:ext cx="1418100" cy="143400"/>
            </a:xfrm>
            <a:prstGeom prst="parallelogram">
              <a:avLst>
                <a:gd fmla="val 96952" name="adj"/>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 name="Google Shape;360;p43"/>
            <p:cNvGrpSpPr/>
            <p:nvPr/>
          </p:nvGrpSpPr>
          <p:grpSpPr>
            <a:xfrm>
              <a:off x="624896" y="1574013"/>
              <a:ext cx="1269304" cy="1567412"/>
              <a:chOff x="1219855" y="1574013"/>
              <a:chExt cx="1269304" cy="1567412"/>
            </a:xfrm>
          </p:grpSpPr>
          <p:sp>
            <p:nvSpPr>
              <p:cNvPr id="361" name="Google Shape;361;p43"/>
              <p:cNvSpPr txBox="1"/>
              <p:nvPr/>
            </p:nvSpPr>
            <p:spPr>
              <a:xfrm>
                <a:off x="1321858" y="2695025"/>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6AA84F"/>
                    </a:solidFill>
                    <a:latin typeface="Roboto"/>
                    <a:ea typeface="Roboto"/>
                    <a:cs typeface="Roboto"/>
                    <a:sym typeface="Roboto"/>
                  </a:rPr>
                  <a:t>Finalized Project Plans</a:t>
                </a:r>
                <a:endParaRPr b="1" sz="1200">
                  <a:solidFill>
                    <a:srgbClr val="6AA84F"/>
                  </a:solidFill>
                  <a:latin typeface="Roboto"/>
                  <a:ea typeface="Roboto"/>
                  <a:cs typeface="Roboto"/>
                  <a:sym typeface="Roboto"/>
                </a:endParaRPr>
              </a:p>
            </p:txBody>
          </p:sp>
          <p:sp>
            <p:nvSpPr>
              <p:cNvPr id="362" name="Google Shape;362;p43"/>
              <p:cNvSpPr txBox="1"/>
              <p:nvPr/>
            </p:nvSpPr>
            <p:spPr>
              <a:xfrm>
                <a:off x="1219855" y="1574013"/>
                <a:ext cx="7185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6AA84F"/>
                    </a:solidFill>
                    <a:latin typeface="Roboto"/>
                    <a:ea typeface="Roboto"/>
                    <a:cs typeface="Roboto"/>
                    <a:sym typeface="Roboto"/>
                  </a:rPr>
                  <a:t>September 30</a:t>
                </a:r>
                <a:endParaRPr sz="800">
                  <a:solidFill>
                    <a:srgbClr val="6AA84F"/>
                  </a:solidFill>
                  <a:latin typeface="Roboto"/>
                  <a:ea typeface="Roboto"/>
                  <a:cs typeface="Roboto"/>
                  <a:sym typeface="Roboto"/>
                </a:endParaRPr>
              </a:p>
            </p:txBody>
          </p:sp>
        </p:grpSp>
      </p:grpSp>
      <p:grpSp>
        <p:nvGrpSpPr>
          <p:cNvPr id="363" name="Google Shape;363;p43"/>
          <p:cNvGrpSpPr/>
          <p:nvPr/>
        </p:nvGrpSpPr>
        <p:grpSpPr>
          <a:xfrm>
            <a:off x="1348380" y="1880550"/>
            <a:ext cx="1379756" cy="1564591"/>
            <a:chOff x="1917073" y="1575818"/>
            <a:chExt cx="1418334" cy="1567412"/>
          </a:xfrm>
        </p:grpSpPr>
        <p:cxnSp>
          <p:nvCxnSpPr>
            <p:cNvPr id="364" name="Google Shape;364;p43"/>
            <p:cNvCxnSpPr/>
            <p:nvPr/>
          </p:nvCxnSpPr>
          <p:spPr>
            <a:xfrm>
              <a:off x="2597529" y="1695421"/>
              <a:ext cx="718500" cy="741900"/>
            </a:xfrm>
            <a:prstGeom prst="straightConnector1">
              <a:avLst/>
            </a:prstGeom>
            <a:noFill/>
            <a:ln cap="flat" cmpd="sng" w="9525">
              <a:solidFill>
                <a:srgbClr val="38761D"/>
              </a:solidFill>
              <a:prstDash val="solid"/>
              <a:round/>
              <a:headEnd len="sm" w="sm" type="none"/>
              <a:tailEnd len="sm" w="sm" type="none"/>
            </a:ln>
          </p:spPr>
        </p:cxnSp>
        <p:sp>
          <p:nvSpPr>
            <p:cNvPr id="365" name="Google Shape;365;p43"/>
            <p:cNvSpPr/>
            <p:nvPr/>
          </p:nvSpPr>
          <p:spPr>
            <a:xfrm flipH="1">
              <a:off x="1917073" y="2306625"/>
              <a:ext cx="1418100" cy="143400"/>
            </a:xfrm>
            <a:prstGeom prst="parallelogram">
              <a:avLst>
                <a:gd fmla="val 96952"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66" name="Google Shape;366;p43"/>
            <p:cNvSpPr/>
            <p:nvPr/>
          </p:nvSpPr>
          <p:spPr>
            <a:xfrm>
              <a:off x="1917307" y="2460450"/>
              <a:ext cx="1418100" cy="143400"/>
            </a:xfrm>
            <a:prstGeom prst="parallelogram">
              <a:avLst>
                <a:gd fmla="val 96952" name="adj"/>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3"/>
            <p:cNvSpPr txBox="1"/>
            <p:nvPr/>
          </p:nvSpPr>
          <p:spPr>
            <a:xfrm>
              <a:off x="202156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6AA84F"/>
                  </a:solidFill>
                  <a:latin typeface="Roboto"/>
                  <a:ea typeface="Roboto"/>
                  <a:cs typeface="Roboto"/>
                  <a:sym typeface="Roboto"/>
                </a:rPr>
                <a:t>Finalized Project Architecture and Initial Tech Stack</a:t>
              </a:r>
              <a:endParaRPr b="1" sz="1200">
                <a:solidFill>
                  <a:srgbClr val="6AA84F"/>
                </a:solidFill>
                <a:latin typeface="Roboto"/>
                <a:ea typeface="Roboto"/>
                <a:cs typeface="Roboto"/>
                <a:sym typeface="Roboto"/>
              </a:endParaRPr>
            </a:p>
            <a:p>
              <a:pPr indent="0" lvl="0" marL="0" rtl="0" algn="l">
                <a:lnSpc>
                  <a:spcPct val="115000"/>
                </a:lnSpc>
                <a:spcBef>
                  <a:spcPts val="0"/>
                </a:spcBef>
                <a:spcAft>
                  <a:spcPts val="0"/>
                </a:spcAft>
                <a:buNone/>
              </a:pPr>
              <a:r>
                <a:t/>
              </a:r>
              <a:endParaRPr b="1" sz="1200">
                <a:solidFill>
                  <a:srgbClr val="6AA84F"/>
                </a:solidFill>
                <a:latin typeface="Roboto"/>
                <a:ea typeface="Roboto"/>
                <a:cs typeface="Roboto"/>
                <a:sym typeface="Roboto"/>
              </a:endParaRPr>
            </a:p>
            <a:p>
              <a:pPr indent="0" lvl="0" marL="0" rtl="0" algn="l">
                <a:lnSpc>
                  <a:spcPct val="115000"/>
                </a:lnSpc>
                <a:spcBef>
                  <a:spcPts val="0"/>
                </a:spcBef>
                <a:spcAft>
                  <a:spcPts val="0"/>
                </a:spcAft>
                <a:buNone/>
              </a:pPr>
              <a:r>
                <a:t/>
              </a:r>
              <a:endParaRPr b="1" sz="1200">
                <a:solidFill>
                  <a:srgbClr val="6AA84F"/>
                </a:solidFill>
                <a:latin typeface="Roboto"/>
                <a:ea typeface="Roboto"/>
                <a:cs typeface="Roboto"/>
                <a:sym typeface="Roboto"/>
              </a:endParaRPr>
            </a:p>
          </p:txBody>
        </p:sp>
        <p:sp>
          <p:nvSpPr>
            <p:cNvPr id="368" name="Google Shape;368;p43"/>
            <p:cNvSpPr txBox="1"/>
            <p:nvPr/>
          </p:nvSpPr>
          <p:spPr>
            <a:xfrm>
              <a:off x="1919562" y="1575818"/>
              <a:ext cx="7185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6AA84F"/>
                  </a:solidFill>
                  <a:latin typeface="Roboto"/>
                  <a:ea typeface="Roboto"/>
                  <a:cs typeface="Roboto"/>
                  <a:sym typeface="Roboto"/>
                </a:rPr>
                <a:t>October </a:t>
              </a:r>
              <a:br>
                <a:rPr lang="en" sz="800">
                  <a:solidFill>
                    <a:srgbClr val="6AA84F"/>
                  </a:solidFill>
                  <a:latin typeface="Roboto"/>
                  <a:ea typeface="Roboto"/>
                  <a:cs typeface="Roboto"/>
                  <a:sym typeface="Roboto"/>
                </a:rPr>
              </a:br>
              <a:r>
                <a:rPr lang="en" sz="800">
                  <a:solidFill>
                    <a:srgbClr val="6AA84F"/>
                  </a:solidFill>
                  <a:latin typeface="Roboto"/>
                  <a:ea typeface="Roboto"/>
                  <a:cs typeface="Roboto"/>
                  <a:sym typeface="Roboto"/>
                </a:rPr>
                <a:t>31</a:t>
              </a:r>
              <a:endParaRPr sz="800">
                <a:solidFill>
                  <a:srgbClr val="6AA84F"/>
                </a:solidFill>
                <a:latin typeface="Roboto"/>
                <a:ea typeface="Roboto"/>
                <a:cs typeface="Roboto"/>
                <a:sym typeface="Roboto"/>
              </a:endParaRPr>
            </a:p>
          </p:txBody>
        </p:sp>
      </p:grpSp>
      <p:grpSp>
        <p:nvGrpSpPr>
          <p:cNvPr id="369" name="Google Shape;369;p43"/>
          <p:cNvGrpSpPr/>
          <p:nvPr/>
        </p:nvGrpSpPr>
        <p:grpSpPr>
          <a:xfrm>
            <a:off x="2610146" y="1880550"/>
            <a:ext cx="1379756" cy="1564591"/>
            <a:chOff x="3214118" y="1575818"/>
            <a:chExt cx="1418334" cy="1567412"/>
          </a:xfrm>
        </p:grpSpPr>
        <p:cxnSp>
          <p:nvCxnSpPr>
            <p:cNvPr id="370" name="Google Shape;370;p43"/>
            <p:cNvCxnSpPr/>
            <p:nvPr/>
          </p:nvCxnSpPr>
          <p:spPr>
            <a:xfrm>
              <a:off x="3894575" y="1695421"/>
              <a:ext cx="718500" cy="741900"/>
            </a:xfrm>
            <a:prstGeom prst="straightConnector1">
              <a:avLst/>
            </a:prstGeom>
            <a:noFill/>
            <a:ln cap="flat" cmpd="sng" w="9525">
              <a:solidFill>
                <a:srgbClr val="38761D"/>
              </a:solidFill>
              <a:prstDash val="solid"/>
              <a:round/>
              <a:headEnd len="sm" w="sm" type="none"/>
              <a:tailEnd len="sm" w="sm" type="none"/>
            </a:ln>
          </p:spPr>
        </p:cxnSp>
        <p:sp>
          <p:nvSpPr>
            <p:cNvPr id="371" name="Google Shape;371;p43"/>
            <p:cNvSpPr/>
            <p:nvPr/>
          </p:nvSpPr>
          <p:spPr>
            <a:xfrm flipH="1">
              <a:off x="3214118" y="2306625"/>
              <a:ext cx="1418100" cy="143400"/>
            </a:xfrm>
            <a:prstGeom prst="parallelogram">
              <a:avLst>
                <a:gd fmla="val 96952"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72" name="Google Shape;372;p43"/>
            <p:cNvSpPr/>
            <p:nvPr/>
          </p:nvSpPr>
          <p:spPr>
            <a:xfrm>
              <a:off x="3214352" y="2460450"/>
              <a:ext cx="1418100" cy="143400"/>
            </a:xfrm>
            <a:prstGeom prst="parallelogram">
              <a:avLst>
                <a:gd fmla="val 96952" name="adj"/>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3"/>
            <p:cNvSpPr txBox="1"/>
            <p:nvPr/>
          </p:nvSpPr>
          <p:spPr>
            <a:xfrm>
              <a:off x="332492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6AA84F"/>
                  </a:solidFill>
                  <a:latin typeface="Roboto"/>
                  <a:ea typeface="Roboto"/>
                  <a:cs typeface="Roboto"/>
                  <a:sym typeface="Roboto"/>
                </a:rPr>
                <a:t>Methodology Selection and Tools</a:t>
              </a:r>
              <a:endParaRPr b="1" sz="1200">
                <a:solidFill>
                  <a:srgbClr val="6AA84F"/>
                </a:solidFill>
                <a:latin typeface="Roboto"/>
                <a:ea typeface="Roboto"/>
                <a:cs typeface="Roboto"/>
                <a:sym typeface="Roboto"/>
              </a:endParaRPr>
            </a:p>
          </p:txBody>
        </p:sp>
        <p:sp>
          <p:nvSpPr>
            <p:cNvPr id="374" name="Google Shape;374;p43"/>
            <p:cNvSpPr txBox="1"/>
            <p:nvPr/>
          </p:nvSpPr>
          <p:spPr>
            <a:xfrm>
              <a:off x="3222912" y="1575818"/>
              <a:ext cx="7185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6AA84F"/>
                  </a:solidFill>
                  <a:latin typeface="Roboto"/>
                  <a:ea typeface="Roboto"/>
                  <a:cs typeface="Roboto"/>
                  <a:sym typeface="Roboto"/>
                </a:rPr>
                <a:t>November 30</a:t>
              </a:r>
              <a:endParaRPr sz="800">
                <a:solidFill>
                  <a:srgbClr val="6AA84F"/>
                </a:solidFill>
                <a:latin typeface="Roboto"/>
                <a:ea typeface="Roboto"/>
                <a:cs typeface="Roboto"/>
                <a:sym typeface="Roboto"/>
              </a:endParaRPr>
            </a:p>
          </p:txBody>
        </p:sp>
      </p:grpSp>
      <p:grpSp>
        <p:nvGrpSpPr>
          <p:cNvPr id="375" name="Google Shape;375;p43"/>
          <p:cNvGrpSpPr/>
          <p:nvPr/>
        </p:nvGrpSpPr>
        <p:grpSpPr>
          <a:xfrm>
            <a:off x="3872282" y="1880562"/>
            <a:ext cx="1379756" cy="1564579"/>
            <a:chOff x="4511544" y="1575830"/>
            <a:chExt cx="1418334" cy="1567400"/>
          </a:xfrm>
        </p:grpSpPr>
        <p:cxnSp>
          <p:nvCxnSpPr>
            <p:cNvPr id="376" name="Google Shape;376;p43"/>
            <p:cNvCxnSpPr/>
            <p:nvPr/>
          </p:nvCxnSpPr>
          <p:spPr>
            <a:xfrm>
              <a:off x="5192001"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377" name="Google Shape;377;p43"/>
            <p:cNvSpPr/>
            <p:nvPr/>
          </p:nvSpPr>
          <p:spPr>
            <a:xfrm flipH="1">
              <a:off x="4511544" y="2306625"/>
              <a:ext cx="14181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78" name="Google Shape;378;p43"/>
            <p:cNvSpPr/>
            <p:nvPr/>
          </p:nvSpPr>
          <p:spPr>
            <a:xfrm>
              <a:off x="4511779" y="2460450"/>
              <a:ext cx="14181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3"/>
            <p:cNvSpPr txBox="1"/>
            <p:nvPr/>
          </p:nvSpPr>
          <p:spPr>
            <a:xfrm>
              <a:off x="461958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858585"/>
                  </a:solidFill>
                  <a:latin typeface="Roboto"/>
                  <a:ea typeface="Roboto"/>
                  <a:cs typeface="Roboto"/>
                  <a:sym typeface="Roboto"/>
                </a:rPr>
                <a:t>Testing Framework</a:t>
              </a:r>
              <a:endParaRPr b="1" sz="1200">
                <a:solidFill>
                  <a:srgbClr val="858585"/>
                </a:solidFill>
                <a:latin typeface="Roboto"/>
                <a:ea typeface="Roboto"/>
                <a:cs typeface="Roboto"/>
                <a:sym typeface="Roboto"/>
              </a:endParaRPr>
            </a:p>
          </p:txBody>
        </p:sp>
        <p:sp>
          <p:nvSpPr>
            <p:cNvPr id="380" name="Google Shape;380;p43"/>
            <p:cNvSpPr txBox="1"/>
            <p:nvPr/>
          </p:nvSpPr>
          <p:spPr>
            <a:xfrm>
              <a:off x="4611761" y="1575830"/>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858585"/>
                  </a:solidFill>
                  <a:latin typeface="Roboto"/>
                  <a:ea typeface="Roboto"/>
                  <a:cs typeface="Roboto"/>
                  <a:sym typeface="Roboto"/>
                </a:rPr>
                <a:t>January 31</a:t>
              </a:r>
              <a:endParaRPr sz="800">
                <a:solidFill>
                  <a:srgbClr val="858585"/>
                </a:solidFill>
                <a:latin typeface="Roboto"/>
                <a:ea typeface="Roboto"/>
                <a:cs typeface="Roboto"/>
                <a:sym typeface="Roboto"/>
              </a:endParaRPr>
            </a:p>
          </p:txBody>
        </p:sp>
      </p:grpSp>
      <p:grpSp>
        <p:nvGrpSpPr>
          <p:cNvPr id="381" name="Google Shape;381;p43"/>
          <p:cNvGrpSpPr/>
          <p:nvPr/>
        </p:nvGrpSpPr>
        <p:grpSpPr>
          <a:xfrm>
            <a:off x="5134093" y="1880562"/>
            <a:ext cx="1379756" cy="1564579"/>
            <a:chOff x="3214118" y="1575830"/>
            <a:chExt cx="1418334" cy="1567400"/>
          </a:xfrm>
        </p:grpSpPr>
        <p:cxnSp>
          <p:nvCxnSpPr>
            <p:cNvPr id="382" name="Google Shape;382;p43"/>
            <p:cNvCxnSpPr/>
            <p:nvPr/>
          </p:nvCxnSpPr>
          <p:spPr>
            <a:xfrm>
              <a:off x="3894575"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383" name="Google Shape;383;p43"/>
            <p:cNvSpPr/>
            <p:nvPr/>
          </p:nvSpPr>
          <p:spPr>
            <a:xfrm flipH="1">
              <a:off x="3214118" y="2306625"/>
              <a:ext cx="14181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84" name="Google Shape;384;p43"/>
            <p:cNvSpPr/>
            <p:nvPr/>
          </p:nvSpPr>
          <p:spPr>
            <a:xfrm>
              <a:off x="3214352" y="2460450"/>
              <a:ext cx="14181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3"/>
            <p:cNvSpPr txBox="1"/>
            <p:nvPr/>
          </p:nvSpPr>
          <p:spPr>
            <a:xfrm>
              <a:off x="332492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858585"/>
                  </a:solidFill>
                  <a:latin typeface="Roboto"/>
                  <a:ea typeface="Roboto"/>
                  <a:cs typeface="Roboto"/>
                  <a:sym typeface="Roboto"/>
                </a:rPr>
                <a:t>Alpha Version of the Software</a:t>
              </a:r>
              <a:endParaRPr b="1" sz="1200">
                <a:solidFill>
                  <a:srgbClr val="858585"/>
                </a:solidFill>
                <a:latin typeface="Roboto"/>
                <a:ea typeface="Roboto"/>
                <a:cs typeface="Roboto"/>
                <a:sym typeface="Roboto"/>
              </a:endParaRPr>
            </a:p>
          </p:txBody>
        </p:sp>
        <p:sp>
          <p:nvSpPr>
            <p:cNvPr id="386" name="Google Shape;386;p43"/>
            <p:cNvSpPr txBox="1"/>
            <p:nvPr/>
          </p:nvSpPr>
          <p:spPr>
            <a:xfrm>
              <a:off x="3317101" y="1575830"/>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858585"/>
                  </a:solidFill>
                  <a:latin typeface="Roboto"/>
                  <a:ea typeface="Roboto"/>
                  <a:cs typeface="Roboto"/>
                  <a:sym typeface="Roboto"/>
                </a:rPr>
                <a:t>February 29</a:t>
              </a:r>
              <a:endParaRPr sz="800">
                <a:solidFill>
                  <a:srgbClr val="858585"/>
                </a:solidFill>
                <a:latin typeface="Roboto"/>
                <a:ea typeface="Roboto"/>
                <a:cs typeface="Roboto"/>
                <a:sym typeface="Roboto"/>
              </a:endParaRPr>
            </a:p>
          </p:txBody>
        </p:sp>
      </p:grpSp>
      <p:grpSp>
        <p:nvGrpSpPr>
          <p:cNvPr id="387" name="Google Shape;387;p43"/>
          <p:cNvGrpSpPr/>
          <p:nvPr/>
        </p:nvGrpSpPr>
        <p:grpSpPr>
          <a:xfrm>
            <a:off x="6396229" y="1880562"/>
            <a:ext cx="1379756" cy="1564579"/>
            <a:chOff x="4511544" y="1575830"/>
            <a:chExt cx="1418334" cy="1567400"/>
          </a:xfrm>
        </p:grpSpPr>
        <p:cxnSp>
          <p:nvCxnSpPr>
            <p:cNvPr id="388" name="Google Shape;388;p43"/>
            <p:cNvCxnSpPr/>
            <p:nvPr/>
          </p:nvCxnSpPr>
          <p:spPr>
            <a:xfrm>
              <a:off x="5192001"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389" name="Google Shape;389;p43"/>
            <p:cNvSpPr/>
            <p:nvPr/>
          </p:nvSpPr>
          <p:spPr>
            <a:xfrm flipH="1">
              <a:off x="4511544" y="2306625"/>
              <a:ext cx="14181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90" name="Google Shape;390;p43"/>
            <p:cNvSpPr/>
            <p:nvPr/>
          </p:nvSpPr>
          <p:spPr>
            <a:xfrm>
              <a:off x="4511779" y="2460450"/>
              <a:ext cx="14181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3"/>
            <p:cNvSpPr txBox="1"/>
            <p:nvPr/>
          </p:nvSpPr>
          <p:spPr>
            <a:xfrm>
              <a:off x="461958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858585"/>
                  </a:solidFill>
                  <a:latin typeface="Roboto"/>
                  <a:ea typeface="Roboto"/>
                  <a:cs typeface="Roboto"/>
                  <a:sym typeface="Roboto"/>
                </a:rPr>
                <a:t>Unit Testing, Validation, Beta</a:t>
              </a:r>
              <a:endParaRPr b="1" sz="1200">
                <a:solidFill>
                  <a:srgbClr val="858585"/>
                </a:solidFill>
                <a:latin typeface="Roboto"/>
                <a:ea typeface="Roboto"/>
                <a:cs typeface="Roboto"/>
                <a:sym typeface="Roboto"/>
              </a:endParaRPr>
            </a:p>
          </p:txBody>
        </p:sp>
        <p:sp>
          <p:nvSpPr>
            <p:cNvPr id="392" name="Google Shape;392;p43"/>
            <p:cNvSpPr txBox="1"/>
            <p:nvPr/>
          </p:nvSpPr>
          <p:spPr>
            <a:xfrm>
              <a:off x="4611761" y="1575830"/>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858585"/>
                  </a:solidFill>
                  <a:latin typeface="Roboto"/>
                  <a:ea typeface="Roboto"/>
                  <a:cs typeface="Roboto"/>
                  <a:sym typeface="Roboto"/>
                </a:rPr>
                <a:t>March 31</a:t>
              </a:r>
              <a:endParaRPr sz="800">
                <a:solidFill>
                  <a:srgbClr val="858585"/>
                </a:solidFill>
                <a:latin typeface="Roboto"/>
                <a:ea typeface="Roboto"/>
                <a:cs typeface="Roboto"/>
                <a:sym typeface="Roboto"/>
              </a:endParaRPr>
            </a:p>
          </p:txBody>
        </p:sp>
      </p:grpSp>
      <p:grpSp>
        <p:nvGrpSpPr>
          <p:cNvPr id="393" name="Google Shape;393;p43"/>
          <p:cNvGrpSpPr/>
          <p:nvPr/>
        </p:nvGrpSpPr>
        <p:grpSpPr>
          <a:xfrm>
            <a:off x="7658065" y="1880562"/>
            <a:ext cx="1379756" cy="1564579"/>
            <a:chOff x="4511544" y="1575830"/>
            <a:chExt cx="1418334" cy="1567400"/>
          </a:xfrm>
        </p:grpSpPr>
        <p:cxnSp>
          <p:nvCxnSpPr>
            <p:cNvPr id="394" name="Google Shape;394;p43"/>
            <p:cNvCxnSpPr/>
            <p:nvPr/>
          </p:nvCxnSpPr>
          <p:spPr>
            <a:xfrm>
              <a:off x="5192001"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395" name="Google Shape;395;p43"/>
            <p:cNvSpPr/>
            <p:nvPr/>
          </p:nvSpPr>
          <p:spPr>
            <a:xfrm flipH="1">
              <a:off x="4511544" y="2306625"/>
              <a:ext cx="14181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96" name="Google Shape;396;p43"/>
            <p:cNvSpPr/>
            <p:nvPr/>
          </p:nvSpPr>
          <p:spPr>
            <a:xfrm>
              <a:off x="4511779" y="2460450"/>
              <a:ext cx="14181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3"/>
            <p:cNvSpPr txBox="1"/>
            <p:nvPr/>
          </p:nvSpPr>
          <p:spPr>
            <a:xfrm>
              <a:off x="461958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858585"/>
                  </a:solidFill>
                  <a:latin typeface="Roboto"/>
                  <a:ea typeface="Roboto"/>
                  <a:cs typeface="Roboto"/>
                  <a:sym typeface="Roboto"/>
                </a:rPr>
                <a:t>Integration Testing, Finalize Solution, Report</a:t>
              </a:r>
              <a:endParaRPr b="1" sz="1200">
                <a:solidFill>
                  <a:srgbClr val="858585"/>
                </a:solidFill>
                <a:latin typeface="Roboto"/>
                <a:ea typeface="Roboto"/>
                <a:cs typeface="Roboto"/>
                <a:sym typeface="Roboto"/>
              </a:endParaRPr>
            </a:p>
          </p:txBody>
        </p:sp>
        <p:sp>
          <p:nvSpPr>
            <p:cNvPr id="398" name="Google Shape;398;p43"/>
            <p:cNvSpPr txBox="1"/>
            <p:nvPr/>
          </p:nvSpPr>
          <p:spPr>
            <a:xfrm>
              <a:off x="4611761" y="1575830"/>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858585"/>
                  </a:solidFill>
                  <a:latin typeface="Roboto"/>
                  <a:ea typeface="Roboto"/>
                  <a:cs typeface="Roboto"/>
                  <a:sym typeface="Roboto"/>
                </a:rPr>
                <a:t>April</a:t>
              </a:r>
              <a:br>
                <a:rPr lang="en" sz="800">
                  <a:solidFill>
                    <a:srgbClr val="858585"/>
                  </a:solidFill>
                  <a:latin typeface="Roboto"/>
                  <a:ea typeface="Roboto"/>
                  <a:cs typeface="Roboto"/>
                  <a:sym typeface="Roboto"/>
                </a:rPr>
              </a:br>
              <a:r>
                <a:rPr lang="en" sz="800">
                  <a:solidFill>
                    <a:srgbClr val="858585"/>
                  </a:solidFill>
                  <a:latin typeface="Roboto"/>
                  <a:ea typeface="Roboto"/>
                  <a:cs typeface="Roboto"/>
                  <a:sym typeface="Roboto"/>
                </a:rPr>
                <a:t>30</a:t>
              </a:r>
              <a:endParaRPr sz="800">
                <a:solidFill>
                  <a:srgbClr val="858585"/>
                </a:solidFill>
                <a:latin typeface="Roboto"/>
                <a:ea typeface="Roboto"/>
                <a:cs typeface="Roboto"/>
                <a:sym typeface="Roboto"/>
              </a:endParaRPr>
            </a:p>
          </p:txBody>
        </p:sp>
      </p:grpSp>
      <p:sp>
        <p:nvSpPr>
          <p:cNvPr id="399" name="Google Shape;399;p43"/>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400" name="Google Shape;400;p4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Plan - Risks</a:t>
            </a:r>
            <a:endParaRPr/>
          </a:p>
          <a:p>
            <a:pPr indent="0" lvl="0" marL="0" rtl="0" algn="l">
              <a:spcBef>
                <a:spcPts val="0"/>
              </a:spcBef>
              <a:spcAft>
                <a:spcPts val="0"/>
              </a:spcAft>
              <a:buNone/>
            </a:pPr>
            <a:r>
              <a:t/>
            </a:r>
            <a:endParaRPr/>
          </a:p>
        </p:txBody>
      </p:sp>
      <p:sp>
        <p:nvSpPr>
          <p:cNvPr id="406" name="Google Shape;406;p44"/>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407" name="Google Shape;407;p44"/>
          <p:cNvSpPr/>
          <p:nvPr/>
        </p:nvSpPr>
        <p:spPr>
          <a:xfrm>
            <a:off x="562850" y="1103175"/>
            <a:ext cx="2225400" cy="1151700"/>
          </a:xfrm>
          <a:prstGeom prst="flowChartAlternateProcess">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Average"/>
                <a:ea typeface="Average"/>
                <a:cs typeface="Average"/>
                <a:sym typeface="Average"/>
              </a:rPr>
              <a:t>Inaccurate results</a:t>
            </a:r>
            <a:endParaRPr sz="1800">
              <a:solidFill>
                <a:srgbClr val="F3F3F3"/>
              </a:solidFill>
            </a:endParaRPr>
          </a:p>
        </p:txBody>
      </p:sp>
      <p:sp>
        <p:nvSpPr>
          <p:cNvPr id="408" name="Google Shape;408;p44"/>
          <p:cNvSpPr/>
          <p:nvPr/>
        </p:nvSpPr>
        <p:spPr>
          <a:xfrm>
            <a:off x="3373600" y="1103175"/>
            <a:ext cx="2225400" cy="1151700"/>
          </a:xfrm>
          <a:prstGeom prst="flowChartAlternateProcess">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Average"/>
                <a:ea typeface="Average"/>
                <a:cs typeface="Average"/>
                <a:sym typeface="Average"/>
              </a:rPr>
              <a:t>Results not clearly understood</a:t>
            </a:r>
            <a:endParaRPr sz="1800">
              <a:solidFill>
                <a:srgbClr val="F3F3F3"/>
              </a:solidFill>
            </a:endParaRPr>
          </a:p>
        </p:txBody>
      </p:sp>
      <p:sp>
        <p:nvSpPr>
          <p:cNvPr id="409" name="Google Shape;409;p44"/>
          <p:cNvSpPr/>
          <p:nvPr/>
        </p:nvSpPr>
        <p:spPr>
          <a:xfrm>
            <a:off x="6184350" y="1103175"/>
            <a:ext cx="2225400" cy="1151700"/>
          </a:xfrm>
          <a:prstGeom prst="flowChartAlternateProcess">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Average"/>
                <a:ea typeface="Average"/>
                <a:cs typeface="Average"/>
                <a:sym typeface="Average"/>
              </a:rPr>
              <a:t>Steep learning curve</a:t>
            </a:r>
            <a:endParaRPr sz="1800">
              <a:solidFill>
                <a:srgbClr val="F3F3F3"/>
              </a:solidFill>
            </a:endParaRPr>
          </a:p>
        </p:txBody>
      </p:sp>
      <p:pic>
        <p:nvPicPr>
          <p:cNvPr id="410" name="Google Shape;410;p44"/>
          <p:cNvPicPr preferRelativeResize="0"/>
          <p:nvPr/>
        </p:nvPicPr>
        <p:blipFill>
          <a:blip r:embed="rId3">
            <a:alphaModFix/>
          </a:blip>
          <a:stretch>
            <a:fillRect/>
          </a:stretch>
        </p:blipFill>
        <p:spPr>
          <a:xfrm>
            <a:off x="1159725" y="2406200"/>
            <a:ext cx="6653147" cy="2300875"/>
          </a:xfrm>
          <a:prstGeom prst="rect">
            <a:avLst/>
          </a:prstGeom>
          <a:noFill/>
          <a:ln>
            <a:noFill/>
          </a:ln>
        </p:spPr>
      </p:pic>
      <p:sp>
        <p:nvSpPr>
          <p:cNvPr id="411" name="Google Shape;411;p4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Plan </a:t>
            </a:r>
            <a:r>
              <a:rPr lang="en"/>
              <a:t>- Progress Metrics</a:t>
            </a:r>
            <a:endParaRPr/>
          </a:p>
        </p:txBody>
      </p:sp>
      <p:sp>
        <p:nvSpPr>
          <p:cNvPr id="417" name="Google Shape;417;p45"/>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pic>
        <p:nvPicPr>
          <p:cNvPr id="418" name="Google Shape;418;p45"/>
          <p:cNvPicPr preferRelativeResize="0"/>
          <p:nvPr/>
        </p:nvPicPr>
        <p:blipFill>
          <a:blip r:embed="rId3">
            <a:alphaModFix/>
          </a:blip>
          <a:stretch>
            <a:fillRect/>
          </a:stretch>
        </p:blipFill>
        <p:spPr>
          <a:xfrm>
            <a:off x="383174" y="1094849"/>
            <a:ext cx="4751675" cy="2806650"/>
          </a:xfrm>
          <a:prstGeom prst="rect">
            <a:avLst/>
          </a:prstGeom>
          <a:noFill/>
          <a:ln>
            <a:noFill/>
          </a:ln>
        </p:spPr>
      </p:pic>
      <p:pic>
        <p:nvPicPr>
          <p:cNvPr id="419" name="Google Shape;419;p45"/>
          <p:cNvPicPr preferRelativeResize="0"/>
          <p:nvPr/>
        </p:nvPicPr>
        <p:blipFill>
          <a:blip r:embed="rId4">
            <a:alphaModFix/>
          </a:blip>
          <a:stretch>
            <a:fillRect/>
          </a:stretch>
        </p:blipFill>
        <p:spPr>
          <a:xfrm>
            <a:off x="1549975" y="1552725"/>
            <a:ext cx="7430475" cy="3218450"/>
          </a:xfrm>
          <a:prstGeom prst="rect">
            <a:avLst/>
          </a:prstGeom>
          <a:noFill/>
          <a:ln>
            <a:noFill/>
          </a:ln>
        </p:spPr>
      </p:pic>
      <p:sp>
        <p:nvSpPr>
          <p:cNvPr id="420" name="Google Shape;420;p4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46"/>
          <p:cNvSpPr/>
          <p:nvPr/>
        </p:nvSpPr>
        <p:spPr>
          <a:xfrm>
            <a:off x="4114811" y="1818094"/>
            <a:ext cx="664800" cy="664800"/>
          </a:xfrm>
          <a:prstGeom prst="ellipse">
            <a:avLst/>
          </a:prstGeom>
          <a:solidFill>
            <a:srgbClr val="55156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6"/>
          <p:cNvSpPr/>
          <p:nvPr/>
        </p:nvSpPr>
        <p:spPr>
          <a:xfrm rot="-6598741">
            <a:off x="3425840" y="2061807"/>
            <a:ext cx="1077336" cy="1077336"/>
          </a:xfrm>
          <a:prstGeom prst="ellipse">
            <a:avLst/>
          </a:prstGeom>
          <a:solidFill>
            <a:srgbClr val="701C7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7" name="Google Shape;427;p46"/>
          <p:cNvGrpSpPr/>
          <p:nvPr/>
        </p:nvGrpSpPr>
        <p:grpSpPr>
          <a:xfrm>
            <a:off x="4674073" y="408131"/>
            <a:ext cx="1476321" cy="1423857"/>
            <a:chOff x="4447194" y="1815766"/>
            <a:chExt cx="2440200" cy="2440200"/>
          </a:xfrm>
        </p:grpSpPr>
        <p:sp>
          <p:nvSpPr>
            <p:cNvPr id="428" name="Google Shape;428;p46"/>
            <p:cNvSpPr/>
            <p:nvPr/>
          </p:nvSpPr>
          <p:spPr>
            <a:xfrm>
              <a:off x="4447194" y="1815766"/>
              <a:ext cx="2440200" cy="2440200"/>
            </a:xfrm>
            <a:prstGeom prst="ellipse">
              <a:avLst/>
            </a:prstGeom>
            <a:solidFill>
              <a:srgbClr val="55156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6"/>
            <p:cNvSpPr txBox="1"/>
            <p:nvPr/>
          </p:nvSpPr>
          <p:spPr>
            <a:xfrm>
              <a:off x="4735950" y="2504275"/>
              <a:ext cx="1862700" cy="11634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Client Trends</a:t>
              </a:r>
              <a:endParaRPr>
                <a:solidFill>
                  <a:srgbClr val="FFFFFF"/>
                </a:solidFill>
                <a:latin typeface="Roboto"/>
                <a:ea typeface="Roboto"/>
                <a:cs typeface="Roboto"/>
                <a:sym typeface="Roboto"/>
              </a:endParaRPr>
            </a:p>
          </p:txBody>
        </p:sp>
      </p:grpSp>
      <p:sp>
        <p:nvSpPr>
          <p:cNvPr id="430" name="Google Shape;430;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Vision - Lindsey</a:t>
            </a:r>
            <a:endParaRPr/>
          </a:p>
        </p:txBody>
      </p:sp>
      <p:sp>
        <p:nvSpPr>
          <p:cNvPr id="431" name="Google Shape;431;p46"/>
          <p:cNvSpPr txBox="1"/>
          <p:nvPr>
            <p:ph idx="1" type="body"/>
          </p:nvPr>
        </p:nvSpPr>
        <p:spPr>
          <a:xfrm>
            <a:off x="311700" y="1221650"/>
            <a:ext cx="2745300" cy="172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D966"/>
                </a:solidFill>
              </a:rPr>
              <a:t>Crafty desires a forecasting algorithm for inventory management that automates reordering for warehouse stock</a:t>
            </a:r>
            <a:endParaRPr>
              <a:solidFill>
                <a:srgbClr val="FFD966"/>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a:p>
          <a:p>
            <a:pPr indent="0" lvl="0" marL="0" rtl="0" algn="l">
              <a:spcBef>
                <a:spcPts val="0"/>
              </a:spcBef>
              <a:spcAft>
                <a:spcPts val="1600"/>
              </a:spcAft>
              <a:buNone/>
            </a:pPr>
            <a:r>
              <a:t/>
            </a:r>
            <a:endParaRPr/>
          </a:p>
        </p:txBody>
      </p:sp>
      <p:sp>
        <p:nvSpPr>
          <p:cNvPr id="432" name="Google Shape;432;p46"/>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433" name="Google Shape;433;p46"/>
          <p:cNvSpPr/>
          <p:nvPr/>
        </p:nvSpPr>
        <p:spPr>
          <a:xfrm rot="-6598870">
            <a:off x="3290237" y="3287571"/>
            <a:ext cx="1511803" cy="1511803"/>
          </a:xfrm>
          <a:prstGeom prst="ellipse">
            <a:avLst/>
          </a:prstGeom>
          <a:solidFill>
            <a:srgbClr val="8E7CC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6"/>
          <p:cNvSpPr/>
          <p:nvPr/>
        </p:nvSpPr>
        <p:spPr>
          <a:xfrm rot="-6598620">
            <a:off x="5898916" y="837563"/>
            <a:ext cx="1681581" cy="1681581"/>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46"/>
          <p:cNvGrpSpPr/>
          <p:nvPr/>
        </p:nvGrpSpPr>
        <p:grpSpPr>
          <a:xfrm>
            <a:off x="6428394" y="2272966"/>
            <a:ext cx="2440200" cy="2440200"/>
            <a:chOff x="4447194" y="1815766"/>
            <a:chExt cx="2440200" cy="2440200"/>
          </a:xfrm>
        </p:grpSpPr>
        <p:sp>
          <p:nvSpPr>
            <p:cNvPr id="436" name="Google Shape;436;p46"/>
            <p:cNvSpPr/>
            <p:nvPr/>
          </p:nvSpPr>
          <p:spPr>
            <a:xfrm>
              <a:off x="4447194" y="1815766"/>
              <a:ext cx="2440200" cy="2440200"/>
            </a:xfrm>
            <a:prstGeom prst="ellipse">
              <a:avLst/>
            </a:prstGeom>
            <a:solidFill>
              <a:srgbClr val="55156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6"/>
            <p:cNvSpPr txBox="1"/>
            <p:nvPr/>
          </p:nvSpPr>
          <p:spPr>
            <a:xfrm>
              <a:off x="4735950" y="2504275"/>
              <a:ext cx="1862700" cy="11634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Historical Ordering Data</a:t>
              </a:r>
              <a:endParaRPr>
                <a:solidFill>
                  <a:srgbClr val="FFFFFF"/>
                </a:solidFill>
                <a:latin typeface="Roboto"/>
                <a:ea typeface="Roboto"/>
                <a:cs typeface="Roboto"/>
                <a:sym typeface="Roboto"/>
              </a:endParaRPr>
            </a:p>
          </p:txBody>
        </p:sp>
      </p:grpSp>
      <p:sp>
        <p:nvSpPr>
          <p:cNvPr id="438" name="Google Shape;438;p46"/>
          <p:cNvSpPr txBox="1"/>
          <p:nvPr/>
        </p:nvSpPr>
        <p:spPr>
          <a:xfrm>
            <a:off x="3268700" y="3571125"/>
            <a:ext cx="14763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Inventory Thresholds</a:t>
            </a:r>
            <a:endParaRPr>
              <a:solidFill>
                <a:srgbClr val="FFFFFF"/>
              </a:solidFill>
              <a:latin typeface="Roboto"/>
              <a:ea typeface="Roboto"/>
              <a:cs typeface="Roboto"/>
              <a:sym typeface="Roboto"/>
            </a:endParaRPr>
          </a:p>
        </p:txBody>
      </p:sp>
      <p:grpSp>
        <p:nvGrpSpPr>
          <p:cNvPr id="439" name="Google Shape;439;p46"/>
          <p:cNvGrpSpPr/>
          <p:nvPr/>
        </p:nvGrpSpPr>
        <p:grpSpPr>
          <a:xfrm>
            <a:off x="5395737" y="1755053"/>
            <a:ext cx="1423800" cy="1423800"/>
            <a:chOff x="3490737" y="1374053"/>
            <a:chExt cx="1423800" cy="1423800"/>
          </a:xfrm>
        </p:grpSpPr>
        <p:sp>
          <p:nvSpPr>
            <p:cNvPr id="440" name="Google Shape;440;p46"/>
            <p:cNvSpPr/>
            <p:nvPr/>
          </p:nvSpPr>
          <p:spPr>
            <a:xfrm>
              <a:off x="3490737" y="1374053"/>
              <a:ext cx="1423800" cy="1423800"/>
            </a:xfrm>
            <a:prstGeom prst="ellipse">
              <a:avLst/>
            </a:prstGeom>
            <a:solidFill>
              <a:srgbClr val="674EA7"/>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6"/>
            <p:cNvSpPr txBox="1"/>
            <p:nvPr/>
          </p:nvSpPr>
          <p:spPr>
            <a:xfrm>
              <a:off x="3566350" y="1622950"/>
              <a:ext cx="1243800" cy="105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Warehouse Space</a:t>
              </a:r>
              <a:endParaRPr>
                <a:solidFill>
                  <a:srgbClr val="FFFFFF"/>
                </a:solidFill>
                <a:latin typeface="Roboto"/>
                <a:ea typeface="Roboto"/>
                <a:cs typeface="Roboto"/>
                <a:sym typeface="Roboto"/>
              </a:endParaRPr>
            </a:p>
          </p:txBody>
        </p:sp>
      </p:grpSp>
      <p:sp>
        <p:nvSpPr>
          <p:cNvPr id="442" name="Google Shape;442;p46"/>
          <p:cNvSpPr txBox="1"/>
          <p:nvPr/>
        </p:nvSpPr>
        <p:spPr>
          <a:xfrm>
            <a:off x="3350400" y="2200550"/>
            <a:ext cx="1210500" cy="8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Seasons</a:t>
            </a:r>
            <a:endParaRPr>
              <a:solidFill>
                <a:srgbClr val="FFFFFF"/>
              </a:solidFill>
              <a:latin typeface="Roboto"/>
              <a:ea typeface="Roboto"/>
              <a:cs typeface="Roboto"/>
              <a:sym typeface="Roboto"/>
            </a:endParaRPr>
          </a:p>
        </p:txBody>
      </p:sp>
      <p:grpSp>
        <p:nvGrpSpPr>
          <p:cNvPr id="443" name="Google Shape;443;p46"/>
          <p:cNvGrpSpPr/>
          <p:nvPr/>
        </p:nvGrpSpPr>
        <p:grpSpPr>
          <a:xfrm>
            <a:off x="4753641" y="2949048"/>
            <a:ext cx="2084301" cy="2084301"/>
            <a:chOff x="3490737" y="1374053"/>
            <a:chExt cx="1423800" cy="1423800"/>
          </a:xfrm>
        </p:grpSpPr>
        <p:sp>
          <p:nvSpPr>
            <p:cNvPr id="444" name="Google Shape;444;p46"/>
            <p:cNvSpPr/>
            <p:nvPr/>
          </p:nvSpPr>
          <p:spPr>
            <a:xfrm>
              <a:off x="3490737" y="1374053"/>
              <a:ext cx="1423800" cy="1423800"/>
            </a:xfrm>
            <a:prstGeom prst="ellipse">
              <a:avLst/>
            </a:prstGeom>
            <a:solidFill>
              <a:srgbClr val="701C7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6"/>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New Customer Orders</a:t>
              </a:r>
              <a:endParaRPr>
                <a:solidFill>
                  <a:srgbClr val="FFFFFF"/>
                </a:solidFill>
                <a:latin typeface="Roboto"/>
                <a:ea typeface="Roboto"/>
                <a:cs typeface="Roboto"/>
                <a:sym typeface="Roboto"/>
              </a:endParaRPr>
            </a:p>
          </p:txBody>
        </p:sp>
      </p:grpSp>
      <p:sp>
        <p:nvSpPr>
          <p:cNvPr id="446" name="Google Shape;446;p46"/>
          <p:cNvSpPr/>
          <p:nvPr/>
        </p:nvSpPr>
        <p:spPr>
          <a:xfrm rot="-6599531">
            <a:off x="3923402" y="219659"/>
            <a:ext cx="970482" cy="970482"/>
          </a:xfrm>
          <a:prstGeom prst="ellipse">
            <a:avLst/>
          </a:prstGeom>
          <a:solidFill>
            <a:srgbClr val="8E7CC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6"/>
          <p:cNvSpPr txBox="1"/>
          <p:nvPr/>
        </p:nvSpPr>
        <p:spPr>
          <a:xfrm>
            <a:off x="3839450" y="446488"/>
            <a:ext cx="11382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Price Trends</a:t>
            </a:r>
            <a:endParaRPr>
              <a:solidFill>
                <a:srgbClr val="FFFFFF"/>
              </a:solidFill>
              <a:latin typeface="Roboto"/>
              <a:ea typeface="Roboto"/>
              <a:cs typeface="Roboto"/>
              <a:sym typeface="Roboto"/>
            </a:endParaRPr>
          </a:p>
        </p:txBody>
      </p:sp>
      <p:grpSp>
        <p:nvGrpSpPr>
          <p:cNvPr id="448" name="Google Shape;448;p46"/>
          <p:cNvGrpSpPr/>
          <p:nvPr/>
        </p:nvGrpSpPr>
        <p:grpSpPr>
          <a:xfrm>
            <a:off x="7408062" y="524703"/>
            <a:ext cx="1423800" cy="1423800"/>
            <a:chOff x="3490737" y="1374053"/>
            <a:chExt cx="1423800" cy="1423800"/>
          </a:xfrm>
        </p:grpSpPr>
        <p:sp>
          <p:nvSpPr>
            <p:cNvPr id="449" name="Google Shape;449;p46"/>
            <p:cNvSpPr/>
            <p:nvPr/>
          </p:nvSpPr>
          <p:spPr>
            <a:xfrm>
              <a:off x="3490737" y="1374053"/>
              <a:ext cx="1423800" cy="1423800"/>
            </a:xfrm>
            <a:prstGeom prst="ellipse">
              <a:avLst/>
            </a:prstGeom>
            <a:solidFill>
              <a:srgbClr val="674EA7"/>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6"/>
            <p:cNvSpPr txBox="1"/>
            <p:nvPr/>
          </p:nvSpPr>
          <p:spPr>
            <a:xfrm>
              <a:off x="3597374" y="1551050"/>
              <a:ext cx="1210500" cy="106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Distributor Schedules</a:t>
              </a:r>
              <a:endParaRPr>
                <a:solidFill>
                  <a:srgbClr val="FFFFFF"/>
                </a:solidFill>
                <a:latin typeface="Roboto"/>
                <a:ea typeface="Roboto"/>
                <a:cs typeface="Roboto"/>
                <a:sym typeface="Roboto"/>
              </a:endParaRPr>
            </a:p>
          </p:txBody>
        </p:sp>
      </p:grpSp>
      <p:sp>
        <p:nvSpPr>
          <p:cNvPr id="451" name="Google Shape;451;p46"/>
          <p:cNvSpPr txBox="1"/>
          <p:nvPr/>
        </p:nvSpPr>
        <p:spPr>
          <a:xfrm>
            <a:off x="6002975" y="1106000"/>
            <a:ext cx="14763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Missed Sales</a:t>
            </a:r>
            <a:endParaRPr>
              <a:solidFill>
                <a:srgbClr val="FFFFFF"/>
              </a:solidFill>
              <a:latin typeface="Roboto"/>
              <a:ea typeface="Roboto"/>
              <a:cs typeface="Roboto"/>
              <a:sym typeface="Roboto"/>
            </a:endParaRPr>
          </a:p>
        </p:txBody>
      </p:sp>
      <p:sp>
        <p:nvSpPr>
          <p:cNvPr id="452" name="Google Shape;452;p46"/>
          <p:cNvSpPr/>
          <p:nvPr/>
        </p:nvSpPr>
        <p:spPr>
          <a:xfrm rot="-6599746">
            <a:off x="4420183" y="2167293"/>
            <a:ext cx="1159816" cy="1159816"/>
          </a:xfrm>
          <a:prstGeom prst="ellipse">
            <a:avLst/>
          </a:prstGeom>
          <a:solidFill>
            <a:srgbClr val="8E7CC3"/>
          </a:solidFill>
          <a:ln>
            <a:noFill/>
          </a:ln>
          <a:effectLst>
            <a:outerShdw blurRad="57150" rotWithShape="0" algn="bl" dir="1080000" dist="19050">
              <a:srgbClr val="000000">
                <a:alpha val="7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6"/>
          <p:cNvSpPr txBox="1"/>
          <p:nvPr/>
        </p:nvSpPr>
        <p:spPr>
          <a:xfrm>
            <a:off x="4394850" y="2327313"/>
            <a:ext cx="1210500" cy="8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Expiration Dates</a:t>
            </a:r>
            <a:endParaRPr>
              <a:solidFill>
                <a:srgbClr val="FFFFFF"/>
              </a:solidFill>
              <a:latin typeface="Roboto"/>
              <a:ea typeface="Roboto"/>
              <a:cs typeface="Roboto"/>
              <a:sym typeface="Roboto"/>
            </a:endParaRPr>
          </a:p>
        </p:txBody>
      </p:sp>
      <p:sp>
        <p:nvSpPr>
          <p:cNvPr id="454" name="Google Shape;454;p46"/>
          <p:cNvSpPr/>
          <p:nvPr/>
        </p:nvSpPr>
        <p:spPr>
          <a:xfrm rot="-6600729">
            <a:off x="3637329" y="1584505"/>
            <a:ext cx="454971" cy="454689"/>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6"/>
          <p:cNvSpPr/>
          <p:nvPr/>
        </p:nvSpPr>
        <p:spPr>
          <a:xfrm rot="-6599156">
            <a:off x="2869772" y="3336390"/>
            <a:ext cx="518740" cy="518740"/>
          </a:xfrm>
          <a:prstGeom prst="ellipse">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6"/>
          <p:cNvSpPr/>
          <p:nvPr/>
        </p:nvSpPr>
        <p:spPr>
          <a:xfrm rot="-6600690">
            <a:off x="2909244" y="3912506"/>
            <a:ext cx="258614" cy="258332"/>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Conceptual Design Diagram - Elijah</a:t>
            </a:r>
            <a:endParaRPr/>
          </a:p>
        </p:txBody>
      </p:sp>
      <p:sp>
        <p:nvSpPr>
          <p:cNvPr id="89" name="Google Shape;89;p16"/>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pic>
        <p:nvPicPr>
          <p:cNvPr id="90" name="Google Shape;90;p16"/>
          <p:cNvPicPr preferRelativeResize="0"/>
          <p:nvPr/>
        </p:nvPicPr>
        <p:blipFill>
          <a:blip r:embed="rId3">
            <a:alphaModFix/>
          </a:blip>
          <a:stretch>
            <a:fillRect/>
          </a:stretch>
        </p:blipFill>
        <p:spPr>
          <a:xfrm>
            <a:off x="1437950" y="1215775"/>
            <a:ext cx="6268099" cy="3384551"/>
          </a:xfrm>
          <a:prstGeom prst="rect">
            <a:avLst/>
          </a:prstGeom>
          <a:noFill/>
          <a:ln>
            <a:noFill/>
          </a:ln>
        </p:spPr>
      </p:pic>
      <p:sp>
        <p:nvSpPr>
          <p:cNvPr id="91" name="Google Shape;91;p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p:nvPr/>
        </p:nvSpPr>
        <p:spPr>
          <a:xfrm>
            <a:off x="3474869" y="1879875"/>
            <a:ext cx="2452800" cy="2370000"/>
          </a:xfrm>
          <a:prstGeom prst="ellipse">
            <a:avLst/>
          </a:prstGeom>
          <a:noFill/>
          <a:ln cap="flat" cmpd="sng" w="2857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97" name="Google Shape;9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Requirements - Jameel</a:t>
            </a:r>
            <a:endParaRPr/>
          </a:p>
        </p:txBody>
      </p:sp>
      <p:sp>
        <p:nvSpPr>
          <p:cNvPr id="98" name="Google Shape;98;p17"/>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99" name="Google Shape;99;p17"/>
          <p:cNvSpPr/>
          <p:nvPr/>
        </p:nvSpPr>
        <p:spPr>
          <a:xfrm>
            <a:off x="1261194" y="1137700"/>
            <a:ext cx="2452800" cy="2370000"/>
          </a:xfrm>
          <a:prstGeom prst="ellipse">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100" name="Google Shape;100;p17"/>
          <p:cNvSpPr/>
          <p:nvPr/>
        </p:nvSpPr>
        <p:spPr>
          <a:xfrm>
            <a:off x="1355294" y="1055825"/>
            <a:ext cx="2452800" cy="2370000"/>
          </a:xfrm>
          <a:prstGeom prst="ellipse">
            <a:avLst/>
          </a:prstGeom>
          <a:no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101" name="Google Shape;101;p17"/>
          <p:cNvSpPr/>
          <p:nvPr/>
        </p:nvSpPr>
        <p:spPr>
          <a:xfrm>
            <a:off x="3583844" y="1771425"/>
            <a:ext cx="2452800" cy="2370000"/>
          </a:xfrm>
          <a:prstGeom prst="ellipse">
            <a:avLst/>
          </a:prstGeom>
          <a:noFill/>
          <a:ln cap="flat" cmpd="sng" w="38100">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102" name="Google Shape;102;p17"/>
          <p:cNvSpPr/>
          <p:nvPr/>
        </p:nvSpPr>
        <p:spPr>
          <a:xfrm>
            <a:off x="3612819" y="1879875"/>
            <a:ext cx="2452800" cy="2370000"/>
          </a:xfrm>
          <a:prstGeom prst="ellipse">
            <a:avLst/>
          </a:prstGeom>
          <a:solidFill>
            <a:srgbClr val="F9CB9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l">
              <a:spcBef>
                <a:spcPts val="0"/>
              </a:spcBef>
              <a:spcAft>
                <a:spcPts val="0"/>
              </a:spcAft>
              <a:buNone/>
            </a:pPr>
            <a:r>
              <a:t/>
            </a:r>
            <a:endParaRPr b="1" sz="1600">
              <a:solidFill>
                <a:srgbClr val="434343"/>
              </a:solidFill>
            </a:endParaRPr>
          </a:p>
          <a:p>
            <a:pPr indent="0" lvl="0" marL="0" rtl="0" algn="l">
              <a:spcBef>
                <a:spcPts val="0"/>
              </a:spcBef>
              <a:spcAft>
                <a:spcPts val="0"/>
              </a:spcAft>
              <a:buNone/>
            </a:pPr>
            <a:r>
              <a:rPr b="1" lang="en" sz="1600">
                <a:solidFill>
                  <a:srgbClr val="434343"/>
                </a:solidFill>
              </a:rPr>
              <a:t>Predict Optimal Product Orders</a:t>
            </a:r>
            <a:endParaRPr b="1" sz="1600">
              <a:solidFill>
                <a:srgbClr val="434343"/>
              </a:solidFill>
            </a:endParaRPr>
          </a:p>
          <a:p>
            <a:pPr indent="0" lvl="0" marL="0" rtl="0" algn="l">
              <a:spcBef>
                <a:spcPts val="0"/>
              </a:spcBef>
              <a:spcAft>
                <a:spcPts val="0"/>
              </a:spcAft>
              <a:buNone/>
            </a:pPr>
            <a:r>
              <a:t/>
            </a:r>
            <a:endParaRPr b="1">
              <a:solidFill>
                <a:srgbClr val="434343"/>
              </a:solidFill>
            </a:endParaRPr>
          </a:p>
          <a:p>
            <a:pPr indent="0" lvl="0" marL="0" rtl="0" algn="ctr">
              <a:spcBef>
                <a:spcPts val="0"/>
              </a:spcBef>
              <a:spcAft>
                <a:spcPts val="0"/>
              </a:spcAft>
              <a:buNone/>
            </a:pPr>
            <a:r>
              <a:t/>
            </a:r>
            <a:endParaRPr b="1" sz="1600">
              <a:solidFill>
                <a:srgbClr val="434343"/>
              </a:solidFill>
            </a:endParaRPr>
          </a:p>
          <a:p>
            <a:pPr indent="0" lvl="0" marL="0" rtl="0" algn="ctr">
              <a:spcBef>
                <a:spcPts val="0"/>
              </a:spcBef>
              <a:spcAft>
                <a:spcPts val="0"/>
              </a:spcAft>
              <a:buNone/>
            </a:pPr>
            <a:r>
              <a:t/>
            </a:r>
            <a:endParaRPr b="1" sz="1600">
              <a:solidFill>
                <a:srgbClr val="666666"/>
              </a:solidFill>
            </a:endParaRPr>
          </a:p>
        </p:txBody>
      </p:sp>
      <p:sp>
        <p:nvSpPr>
          <p:cNvPr id="103" name="Google Shape;103;p17"/>
          <p:cNvSpPr/>
          <p:nvPr/>
        </p:nvSpPr>
        <p:spPr>
          <a:xfrm>
            <a:off x="1384419" y="1140100"/>
            <a:ext cx="2452800" cy="2370000"/>
          </a:xfrm>
          <a:prstGeom prst="ellipse">
            <a:avLst/>
          </a:prstGeom>
          <a:solidFill>
            <a:srgbClr val="FCE5C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34343"/>
                </a:solidFill>
              </a:rPr>
              <a:t>Take Input From Crafty Database for Distributor Purchase Order</a:t>
            </a:r>
            <a:endParaRPr b="1" sz="1600">
              <a:solidFill>
                <a:srgbClr val="434343"/>
              </a:solidFill>
            </a:endParaRPr>
          </a:p>
        </p:txBody>
      </p:sp>
      <p:cxnSp>
        <p:nvCxnSpPr>
          <p:cNvPr id="104" name="Google Shape;104;p17"/>
          <p:cNvCxnSpPr>
            <a:stCxn id="103" idx="4"/>
          </p:cNvCxnSpPr>
          <p:nvPr/>
        </p:nvCxnSpPr>
        <p:spPr>
          <a:xfrm>
            <a:off x="2610819" y="3510100"/>
            <a:ext cx="0" cy="735000"/>
          </a:xfrm>
          <a:prstGeom prst="straightConnector1">
            <a:avLst/>
          </a:prstGeom>
          <a:noFill/>
          <a:ln cap="flat" cmpd="sng" w="28575">
            <a:solidFill>
              <a:srgbClr val="FCE5CD"/>
            </a:solidFill>
            <a:prstDash val="solid"/>
            <a:round/>
            <a:headEnd len="med" w="med" type="none"/>
            <a:tailEnd len="med" w="med" type="none"/>
          </a:ln>
        </p:spPr>
      </p:cxnSp>
      <p:sp>
        <p:nvSpPr>
          <p:cNvPr id="105" name="Google Shape;105;p17"/>
          <p:cNvSpPr txBox="1"/>
          <p:nvPr/>
        </p:nvSpPr>
        <p:spPr>
          <a:xfrm>
            <a:off x="1864526" y="4247350"/>
            <a:ext cx="1492500" cy="3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FFFFFF"/>
                </a:solidFill>
                <a:latin typeface="Average"/>
                <a:ea typeface="Average"/>
                <a:cs typeface="Average"/>
                <a:sym typeface="Average"/>
              </a:rPr>
              <a:t>Databse Format</a:t>
            </a:r>
            <a:endParaRPr u="sng">
              <a:solidFill>
                <a:srgbClr val="FFFFFF"/>
              </a:solidFill>
              <a:latin typeface="Average"/>
              <a:ea typeface="Average"/>
              <a:cs typeface="Average"/>
              <a:sym typeface="Average"/>
            </a:endParaRPr>
          </a:p>
        </p:txBody>
      </p:sp>
      <p:sp>
        <p:nvSpPr>
          <p:cNvPr id="106" name="Google Shape;106;p17"/>
          <p:cNvSpPr/>
          <p:nvPr/>
        </p:nvSpPr>
        <p:spPr>
          <a:xfrm>
            <a:off x="2549214" y="4196025"/>
            <a:ext cx="125400" cy="125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 name="Google Shape;107;p17"/>
          <p:cNvCxnSpPr/>
          <p:nvPr/>
        </p:nvCxnSpPr>
        <p:spPr>
          <a:xfrm>
            <a:off x="4839219" y="4097475"/>
            <a:ext cx="600" cy="222600"/>
          </a:xfrm>
          <a:prstGeom prst="straightConnector1">
            <a:avLst/>
          </a:prstGeom>
          <a:noFill/>
          <a:ln cap="flat" cmpd="sng" w="28575">
            <a:solidFill>
              <a:srgbClr val="F9CB9C"/>
            </a:solidFill>
            <a:prstDash val="solid"/>
            <a:round/>
            <a:headEnd len="med" w="med" type="none"/>
            <a:tailEnd len="med" w="med" type="none"/>
          </a:ln>
        </p:spPr>
      </p:cxnSp>
      <p:sp>
        <p:nvSpPr>
          <p:cNvPr id="108" name="Google Shape;108;p17"/>
          <p:cNvSpPr txBox="1"/>
          <p:nvPr/>
        </p:nvSpPr>
        <p:spPr>
          <a:xfrm>
            <a:off x="3261669" y="4361025"/>
            <a:ext cx="3158700" cy="3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FFFFFF"/>
                </a:solidFill>
                <a:latin typeface="Average"/>
                <a:ea typeface="Average"/>
                <a:cs typeface="Average"/>
                <a:sym typeface="Average"/>
              </a:rPr>
              <a:t>Warehouse Inventory</a:t>
            </a:r>
            <a:r>
              <a:rPr lang="en" u="sng">
                <a:solidFill>
                  <a:srgbClr val="FFFFFF"/>
                </a:solidFill>
                <a:latin typeface="Average"/>
                <a:ea typeface="Average"/>
                <a:cs typeface="Average"/>
                <a:sym typeface="Average"/>
              </a:rPr>
              <a:t> History + Stock</a:t>
            </a:r>
            <a:endParaRPr u="sng">
              <a:solidFill>
                <a:srgbClr val="FFFFFF"/>
              </a:solidFill>
              <a:latin typeface="Average"/>
              <a:ea typeface="Average"/>
              <a:cs typeface="Average"/>
              <a:sym typeface="Average"/>
            </a:endParaRPr>
          </a:p>
        </p:txBody>
      </p:sp>
      <p:sp>
        <p:nvSpPr>
          <p:cNvPr id="109" name="Google Shape;109;p17"/>
          <p:cNvSpPr/>
          <p:nvPr/>
        </p:nvSpPr>
        <p:spPr>
          <a:xfrm>
            <a:off x="4778314" y="4271075"/>
            <a:ext cx="125400" cy="125400"/>
          </a:xfrm>
          <a:prstGeom prst="ellipse">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5717979" y="1019863"/>
            <a:ext cx="2452800" cy="2370000"/>
          </a:xfrm>
          <a:prstGeom prst="ellipse">
            <a:avLst/>
          </a:prstGeom>
          <a:noFill/>
          <a:ln cap="flat" cmpd="sng" w="3810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111" name="Google Shape;111;p17"/>
          <p:cNvSpPr/>
          <p:nvPr/>
        </p:nvSpPr>
        <p:spPr>
          <a:xfrm>
            <a:off x="5833329" y="1163363"/>
            <a:ext cx="2452800" cy="2370000"/>
          </a:xfrm>
          <a:prstGeom prst="ellipse">
            <a:avLst/>
          </a:prstGeom>
          <a:no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t/>
            </a:r>
            <a:endParaRPr b="1" sz="1600">
              <a:solidFill>
                <a:srgbClr val="434343"/>
              </a:solidFill>
            </a:endParaRPr>
          </a:p>
          <a:p>
            <a:pPr indent="0" lvl="0" marL="0" rtl="0" algn="ctr">
              <a:spcBef>
                <a:spcPts val="0"/>
              </a:spcBef>
              <a:spcAft>
                <a:spcPts val="0"/>
              </a:spcAft>
              <a:buNone/>
            </a:pPr>
            <a:r>
              <a:t/>
            </a:r>
            <a:endParaRPr b="1" sz="1600">
              <a:solidFill>
                <a:srgbClr val="666666"/>
              </a:solidFill>
            </a:endParaRPr>
          </a:p>
        </p:txBody>
      </p:sp>
      <p:sp>
        <p:nvSpPr>
          <p:cNvPr id="112" name="Google Shape;112;p17"/>
          <p:cNvSpPr/>
          <p:nvPr/>
        </p:nvSpPr>
        <p:spPr>
          <a:xfrm>
            <a:off x="5833329" y="1021388"/>
            <a:ext cx="2452800" cy="2370000"/>
          </a:xfrm>
          <a:prstGeom prst="ellipse">
            <a:avLst/>
          </a:prstGeom>
          <a:solidFill>
            <a:srgbClr val="E6913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34343"/>
                </a:solidFill>
              </a:rPr>
              <a:t>Create User Interface for Viewing Product Orders</a:t>
            </a:r>
            <a:endParaRPr b="1" sz="1600">
              <a:solidFill>
                <a:srgbClr val="434343"/>
              </a:solidFill>
            </a:endParaRPr>
          </a:p>
          <a:p>
            <a:pPr indent="0" lvl="0" marL="0" rtl="0" algn="ctr">
              <a:spcBef>
                <a:spcPts val="0"/>
              </a:spcBef>
              <a:spcAft>
                <a:spcPts val="0"/>
              </a:spcAft>
              <a:buNone/>
            </a:pPr>
            <a:r>
              <a:t/>
            </a:r>
            <a:endParaRPr b="1" sz="1600">
              <a:solidFill>
                <a:srgbClr val="434343"/>
              </a:solidFill>
            </a:endParaRPr>
          </a:p>
        </p:txBody>
      </p:sp>
      <p:cxnSp>
        <p:nvCxnSpPr>
          <p:cNvPr id="113" name="Google Shape;113;p17"/>
          <p:cNvCxnSpPr>
            <a:stCxn id="112" idx="4"/>
            <a:endCxn id="114" idx="0"/>
          </p:cNvCxnSpPr>
          <p:nvPr/>
        </p:nvCxnSpPr>
        <p:spPr>
          <a:xfrm>
            <a:off x="7059729" y="3391388"/>
            <a:ext cx="1200" cy="529800"/>
          </a:xfrm>
          <a:prstGeom prst="straightConnector1">
            <a:avLst/>
          </a:prstGeom>
          <a:noFill/>
          <a:ln cap="flat" cmpd="sng" w="28575">
            <a:solidFill>
              <a:srgbClr val="E69138"/>
            </a:solidFill>
            <a:prstDash val="solid"/>
            <a:round/>
            <a:headEnd len="med" w="med" type="none"/>
            <a:tailEnd len="med" w="med" type="none"/>
          </a:ln>
        </p:spPr>
      </p:cxnSp>
      <p:sp>
        <p:nvSpPr>
          <p:cNvPr id="115" name="Google Shape;115;p17"/>
          <p:cNvSpPr txBox="1"/>
          <p:nvPr/>
        </p:nvSpPr>
        <p:spPr>
          <a:xfrm>
            <a:off x="5717979" y="3959190"/>
            <a:ext cx="2683500" cy="3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FFFFFF"/>
                </a:solidFill>
                <a:latin typeface="Average"/>
                <a:ea typeface="Average"/>
                <a:cs typeface="Average"/>
                <a:sym typeface="Average"/>
              </a:rPr>
              <a:t>Making Data Consumable</a:t>
            </a:r>
            <a:endParaRPr u="sng">
              <a:solidFill>
                <a:srgbClr val="FFFFFF"/>
              </a:solidFill>
              <a:latin typeface="Average"/>
              <a:ea typeface="Average"/>
              <a:cs typeface="Average"/>
              <a:sym typeface="Average"/>
            </a:endParaRPr>
          </a:p>
        </p:txBody>
      </p:sp>
      <p:sp>
        <p:nvSpPr>
          <p:cNvPr id="114" name="Google Shape;114;p17"/>
          <p:cNvSpPr/>
          <p:nvPr/>
        </p:nvSpPr>
        <p:spPr>
          <a:xfrm>
            <a:off x="6998149" y="3921054"/>
            <a:ext cx="125400" cy="125400"/>
          </a:xfrm>
          <a:prstGeom prst="ellipse">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8"/>
          <p:cNvSpPr/>
          <p:nvPr/>
        </p:nvSpPr>
        <p:spPr>
          <a:xfrm rot="-6617670">
            <a:off x="5996611" y="594103"/>
            <a:ext cx="2730610" cy="2764948"/>
          </a:xfrm>
          <a:prstGeom prst="ellipse">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txBox="1"/>
          <p:nvPr>
            <p:ph type="title"/>
          </p:nvPr>
        </p:nvSpPr>
        <p:spPr>
          <a:xfrm>
            <a:off x="311700" y="445025"/>
            <a:ext cx="517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a:t>
            </a:r>
            <a:r>
              <a:rPr lang="en"/>
              <a:t>Functional</a:t>
            </a:r>
            <a:endParaRPr/>
          </a:p>
          <a:p>
            <a:pPr indent="0" lvl="0" marL="0" rtl="0" algn="l">
              <a:spcBef>
                <a:spcPts val="0"/>
              </a:spcBef>
              <a:spcAft>
                <a:spcPts val="0"/>
              </a:spcAft>
              <a:buNone/>
            </a:pPr>
            <a:r>
              <a:rPr lang="en"/>
              <a:t>Requirements - Omair</a:t>
            </a:r>
            <a:endParaRPr/>
          </a:p>
        </p:txBody>
      </p:sp>
      <p:sp>
        <p:nvSpPr>
          <p:cNvPr id="123" name="Google Shape;123;p18"/>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124" name="Google Shape;124;p18"/>
          <p:cNvSpPr/>
          <p:nvPr/>
        </p:nvSpPr>
        <p:spPr>
          <a:xfrm>
            <a:off x="3236075" y="1088625"/>
            <a:ext cx="2980800" cy="2890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rot="-6616438">
            <a:off x="3238541" y="1108787"/>
            <a:ext cx="2852737" cy="2887623"/>
          </a:xfrm>
          <a:prstGeom prst="ellipse">
            <a:avLst/>
          </a:prstGeom>
          <a:solidFill>
            <a:srgbClr val="38761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rot="-6617670">
            <a:off x="5949736" y="670303"/>
            <a:ext cx="2730610" cy="2764948"/>
          </a:xfrm>
          <a:prstGeom prst="ellipse">
            <a:avLst/>
          </a:prstGeom>
          <a:solidFill>
            <a:srgbClr val="6AA84F"/>
          </a:solidFill>
          <a:ln>
            <a:noFill/>
          </a:ln>
          <a:effectLst>
            <a:outerShdw blurRad="57150" rotWithShape="0" algn="bl" dir="1080000" dist="19050">
              <a:srgbClr val="000000">
                <a:alpha val="7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txBox="1"/>
          <p:nvPr>
            <p:ph idx="1" type="body"/>
          </p:nvPr>
        </p:nvSpPr>
        <p:spPr>
          <a:xfrm>
            <a:off x="3316925" y="1883250"/>
            <a:ext cx="2819100" cy="13770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D966"/>
                </a:solidFill>
              </a:rPr>
              <a:t>Report Generation</a:t>
            </a:r>
            <a:r>
              <a:rPr lang="en">
                <a:solidFill>
                  <a:srgbClr val="FFD966"/>
                </a:solidFill>
              </a:rPr>
              <a:t> in a Timely </a:t>
            </a:r>
            <a:r>
              <a:rPr lang="en">
                <a:solidFill>
                  <a:srgbClr val="FFD966"/>
                </a:solidFill>
              </a:rPr>
              <a:t>Manner</a:t>
            </a:r>
            <a:endParaRPr>
              <a:solidFill>
                <a:srgbClr val="FFD966"/>
              </a:solidFill>
            </a:endParaRPr>
          </a:p>
          <a:p>
            <a:pPr indent="0" lvl="0" marL="0" rtl="0" algn="ctr">
              <a:spcBef>
                <a:spcPts val="1000"/>
              </a:spcBef>
              <a:spcAft>
                <a:spcPts val="1000"/>
              </a:spcAft>
              <a:buNone/>
            </a:pPr>
            <a:r>
              <a:rPr lang="en" sz="1400">
                <a:solidFill>
                  <a:srgbClr val="FFD966"/>
                </a:solidFill>
              </a:rPr>
              <a:t>(&lt; 2 min 90% of the time)</a:t>
            </a:r>
            <a:endParaRPr sz="1400">
              <a:solidFill>
                <a:srgbClr val="FFD966"/>
              </a:solidFill>
            </a:endParaRPr>
          </a:p>
        </p:txBody>
      </p:sp>
      <p:sp>
        <p:nvSpPr>
          <p:cNvPr id="128" name="Google Shape;128;p18"/>
          <p:cNvSpPr txBox="1"/>
          <p:nvPr/>
        </p:nvSpPr>
        <p:spPr>
          <a:xfrm>
            <a:off x="5952375" y="1662025"/>
            <a:ext cx="2819100" cy="78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en" sz="1800">
                <a:solidFill>
                  <a:srgbClr val="FFD966"/>
                </a:solidFill>
                <a:latin typeface="Average"/>
                <a:ea typeface="Average"/>
                <a:cs typeface="Average"/>
                <a:sym typeface="Average"/>
              </a:rPr>
              <a:t>Handle 1200 </a:t>
            </a:r>
            <a:r>
              <a:rPr lang="en" sz="1800">
                <a:solidFill>
                  <a:srgbClr val="FFD966"/>
                </a:solidFill>
                <a:latin typeface="Average"/>
                <a:ea typeface="Average"/>
                <a:cs typeface="Average"/>
                <a:sym typeface="Average"/>
              </a:rPr>
              <a:t>Stock Keeping Units (SKUs)</a:t>
            </a:r>
            <a:endParaRPr>
              <a:solidFill>
                <a:srgbClr val="FFD966"/>
              </a:solidFill>
              <a:latin typeface="Average"/>
              <a:ea typeface="Average"/>
              <a:cs typeface="Average"/>
              <a:sym typeface="Average"/>
            </a:endParaRPr>
          </a:p>
        </p:txBody>
      </p:sp>
      <p:sp>
        <p:nvSpPr>
          <p:cNvPr id="129" name="Google Shape;129;p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311700" y="445025"/>
            <a:ext cx="1752300" cy="133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a:t>
            </a:r>
            <a:endParaRPr/>
          </a:p>
          <a:p>
            <a:pPr indent="0" lvl="0" marL="0" rtl="0" algn="l">
              <a:spcBef>
                <a:spcPts val="0"/>
              </a:spcBef>
              <a:spcAft>
                <a:spcPts val="0"/>
              </a:spcAft>
              <a:buNone/>
            </a:pPr>
            <a:r>
              <a:rPr lang="en"/>
              <a:t>Design - </a:t>
            </a:r>
            <a:endParaRPr/>
          </a:p>
          <a:p>
            <a:pPr indent="0" lvl="0" marL="0" rtl="0" algn="l">
              <a:spcBef>
                <a:spcPts val="0"/>
              </a:spcBef>
              <a:spcAft>
                <a:spcPts val="0"/>
              </a:spcAft>
              <a:buNone/>
            </a:pPr>
            <a:r>
              <a:rPr lang="en"/>
              <a:t>Sam  </a:t>
            </a:r>
            <a:endParaRPr/>
          </a:p>
        </p:txBody>
      </p:sp>
      <p:sp>
        <p:nvSpPr>
          <p:cNvPr id="135" name="Google Shape;135;p19"/>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136" name="Google Shape;136;p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7" name="Google Shape;137;p19"/>
          <p:cNvPicPr preferRelativeResize="0"/>
          <p:nvPr/>
        </p:nvPicPr>
        <p:blipFill>
          <a:blip r:embed="rId3">
            <a:alphaModFix/>
          </a:blip>
          <a:stretch>
            <a:fillRect/>
          </a:stretch>
        </p:blipFill>
        <p:spPr>
          <a:xfrm>
            <a:off x="2064000" y="696838"/>
            <a:ext cx="6775200" cy="37498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API Design</a:t>
            </a:r>
            <a:endParaRPr/>
          </a:p>
        </p:txBody>
      </p:sp>
      <p:sp>
        <p:nvSpPr>
          <p:cNvPr id="143" name="Google Shape;143;p20"/>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144" name="Google Shape;144;p2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API Design - List of All Endpoints - Andrew</a:t>
            </a:r>
            <a:endParaRPr/>
          </a:p>
        </p:txBody>
      </p:sp>
      <p:sp>
        <p:nvSpPr>
          <p:cNvPr id="150" name="Google Shape;150;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FFD966"/>
                </a:solidFill>
              </a:rPr>
              <a:t>Get Distributor</a:t>
            </a:r>
            <a:endParaRPr>
              <a:solidFill>
                <a:srgbClr val="FFD966"/>
              </a:solidFill>
            </a:endParaRPr>
          </a:p>
          <a:p>
            <a:pPr indent="457200" lvl="0" marL="0" rtl="0" algn="l">
              <a:lnSpc>
                <a:spcPct val="100000"/>
              </a:lnSpc>
              <a:spcBef>
                <a:spcPts val="0"/>
              </a:spcBef>
              <a:spcAft>
                <a:spcPts val="0"/>
              </a:spcAft>
              <a:buNone/>
            </a:pPr>
            <a:r>
              <a:rPr lang="en" sz="1000"/>
              <a:t>/distributor/{distributorID}</a:t>
            </a:r>
            <a:endParaRPr/>
          </a:p>
          <a:p>
            <a:pPr indent="0" lvl="0" marL="0" rtl="0" algn="l">
              <a:lnSpc>
                <a:spcPct val="100000"/>
              </a:lnSpc>
              <a:spcBef>
                <a:spcPts val="1000"/>
              </a:spcBef>
              <a:spcAft>
                <a:spcPts val="0"/>
              </a:spcAft>
              <a:buNone/>
            </a:pPr>
            <a:r>
              <a:rPr lang="en">
                <a:solidFill>
                  <a:srgbClr val="FFD966"/>
                </a:solidFill>
              </a:rPr>
              <a:t>List All Distributors</a:t>
            </a:r>
            <a:endParaRPr>
              <a:solidFill>
                <a:srgbClr val="FFD966"/>
              </a:solidFill>
            </a:endParaRPr>
          </a:p>
          <a:p>
            <a:pPr indent="457200" lvl="0" marL="0" rtl="0" algn="l">
              <a:lnSpc>
                <a:spcPct val="100000"/>
              </a:lnSpc>
              <a:spcBef>
                <a:spcPts val="0"/>
              </a:spcBef>
              <a:spcAft>
                <a:spcPts val="0"/>
              </a:spcAft>
              <a:buNone/>
            </a:pPr>
            <a:r>
              <a:rPr lang="en" sz="1000"/>
              <a:t>/distributors/{regionID}</a:t>
            </a:r>
            <a:endParaRPr/>
          </a:p>
          <a:p>
            <a:pPr indent="0" lvl="0" marL="0" rtl="0" algn="l">
              <a:lnSpc>
                <a:spcPct val="100000"/>
              </a:lnSpc>
              <a:spcBef>
                <a:spcPts val="1000"/>
              </a:spcBef>
              <a:spcAft>
                <a:spcPts val="0"/>
              </a:spcAft>
              <a:buNone/>
            </a:pPr>
            <a:r>
              <a:rPr lang="en">
                <a:solidFill>
                  <a:srgbClr val="FFD966"/>
                </a:solidFill>
              </a:rPr>
              <a:t>Get All Distributors Order Schedules</a:t>
            </a:r>
            <a:endParaRPr>
              <a:solidFill>
                <a:srgbClr val="FFD966"/>
              </a:solidFill>
            </a:endParaRPr>
          </a:p>
          <a:p>
            <a:pPr indent="457200" lvl="0" marL="0" rtl="0" algn="l">
              <a:lnSpc>
                <a:spcPct val="100000"/>
              </a:lnSpc>
              <a:spcBef>
                <a:spcPts val="0"/>
              </a:spcBef>
              <a:spcAft>
                <a:spcPts val="0"/>
              </a:spcAft>
              <a:buNone/>
            </a:pPr>
            <a:r>
              <a:rPr lang="en" sz="1000"/>
              <a:t>/distributors/scheduleAll/{regionID}</a:t>
            </a:r>
            <a:endParaRPr/>
          </a:p>
          <a:p>
            <a:pPr indent="0" lvl="0" marL="0" rtl="0" algn="l">
              <a:lnSpc>
                <a:spcPct val="100000"/>
              </a:lnSpc>
              <a:spcBef>
                <a:spcPts val="1000"/>
              </a:spcBef>
              <a:spcAft>
                <a:spcPts val="0"/>
              </a:spcAft>
              <a:buNone/>
            </a:pPr>
            <a:r>
              <a:rPr lang="en">
                <a:solidFill>
                  <a:srgbClr val="FFD966"/>
                </a:solidFill>
              </a:rPr>
              <a:t>Get Distributor Order Schedule</a:t>
            </a:r>
            <a:endParaRPr>
              <a:solidFill>
                <a:srgbClr val="FFD966"/>
              </a:solidFill>
            </a:endParaRPr>
          </a:p>
          <a:p>
            <a:pPr indent="457200" lvl="0" marL="0" rtl="0" algn="l">
              <a:lnSpc>
                <a:spcPct val="100000"/>
              </a:lnSpc>
              <a:spcBef>
                <a:spcPts val="0"/>
              </a:spcBef>
              <a:spcAft>
                <a:spcPts val="0"/>
              </a:spcAft>
              <a:buNone/>
            </a:pPr>
            <a:r>
              <a:rPr lang="en" sz="1000"/>
              <a:t>/distributor/schedule/{distributorID}</a:t>
            </a:r>
            <a:endParaRPr sz="1000"/>
          </a:p>
          <a:p>
            <a:pPr indent="0" lvl="0" marL="0" rtl="0" algn="l">
              <a:lnSpc>
                <a:spcPct val="100000"/>
              </a:lnSpc>
              <a:spcBef>
                <a:spcPts val="1000"/>
              </a:spcBef>
              <a:spcAft>
                <a:spcPts val="0"/>
              </a:spcAft>
              <a:buNone/>
            </a:pPr>
            <a:r>
              <a:rPr lang="en">
                <a:solidFill>
                  <a:srgbClr val="FFD966"/>
                </a:solidFill>
              </a:rPr>
              <a:t>List All </a:t>
            </a:r>
            <a:r>
              <a:rPr lang="en">
                <a:solidFill>
                  <a:srgbClr val="FFD966"/>
                </a:solidFill>
              </a:rPr>
              <a:t>Distributors</a:t>
            </a:r>
            <a:r>
              <a:rPr lang="en">
                <a:solidFill>
                  <a:srgbClr val="FFD966"/>
                </a:solidFill>
              </a:rPr>
              <a:t> Ones with Products</a:t>
            </a:r>
            <a:endParaRPr>
              <a:solidFill>
                <a:srgbClr val="FFD966"/>
              </a:solidFill>
            </a:endParaRPr>
          </a:p>
          <a:p>
            <a:pPr indent="0" lvl="0" marL="0" rtl="0" algn="l">
              <a:lnSpc>
                <a:spcPct val="100000"/>
              </a:lnSpc>
              <a:spcBef>
                <a:spcPts val="0"/>
              </a:spcBef>
              <a:spcAft>
                <a:spcPts val="0"/>
              </a:spcAft>
              <a:buNone/>
            </a:pPr>
            <a:r>
              <a:rPr lang="en" sz="1000"/>
              <a:t>	/distributors/withProducts/{regionID}</a:t>
            </a:r>
            <a:endParaRPr sz="1000"/>
          </a:p>
          <a:p>
            <a:pPr indent="0" lvl="0" marL="0" rtl="0" algn="l">
              <a:lnSpc>
                <a:spcPct val="100000"/>
              </a:lnSpc>
              <a:spcBef>
                <a:spcPts val="1000"/>
              </a:spcBef>
              <a:spcAft>
                <a:spcPts val="0"/>
              </a:spcAft>
              <a:buNone/>
            </a:pPr>
            <a:r>
              <a:rPr lang="en">
                <a:solidFill>
                  <a:srgbClr val="FFD966"/>
                </a:solidFill>
              </a:rPr>
              <a:t>List All Distributors Ones with Products to Order</a:t>
            </a:r>
            <a:endParaRPr>
              <a:solidFill>
                <a:srgbClr val="FFD966"/>
              </a:solidFill>
            </a:endParaRPr>
          </a:p>
          <a:p>
            <a:pPr indent="457200" lvl="0" marL="0" rtl="0" algn="l">
              <a:lnSpc>
                <a:spcPct val="100000"/>
              </a:lnSpc>
              <a:spcBef>
                <a:spcPts val="0"/>
              </a:spcBef>
              <a:spcAft>
                <a:spcPts val="0"/>
              </a:spcAft>
              <a:buNone/>
            </a:pPr>
            <a:r>
              <a:rPr lang="en" sz="1000"/>
              <a:t>/distributors/withProductsToOrder/{regionID}</a:t>
            </a:r>
            <a:endParaRPr sz="1000"/>
          </a:p>
          <a:p>
            <a:pPr indent="0" lvl="0" marL="0" rtl="0" algn="l">
              <a:lnSpc>
                <a:spcPct val="100000"/>
              </a:lnSpc>
              <a:spcBef>
                <a:spcPts val="1000"/>
              </a:spcBef>
              <a:spcAft>
                <a:spcPts val="0"/>
              </a:spcAft>
              <a:buNone/>
            </a:pPr>
            <a:r>
              <a:rPr lang="en">
                <a:solidFill>
                  <a:srgbClr val="FFD966"/>
                </a:solidFill>
              </a:rPr>
              <a:t>Get Distributors Products</a:t>
            </a:r>
            <a:endParaRPr>
              <a:solidFill>
                <a:srgbClr val="FFD966"/>
              </a:solidFill>
            </a:endParaRPr>
          </a:p>
          <a:p>
            <a:pPr indent="457200" lvl="0" marL="0" rtl="0" algn="l">
              <a:lnSpc>
                <a:spcPct val="100000"/>
              </a:lnSpc>
              <a:spcBef>
                <a:spcPts val="0"/>
              </a:spcBef>
              <a:spcAft>
                <a:spcPts val="0"/>
              </a:spcAft>
              <a:buNone/>
            </a:pPr>
            <a:r>
              <a:rPr lang="en" sz="1000"/>
              <a:t>/distributor/products/{distributorID}</a:t>
            </a:r>
            <a:endParaRPr sz="1000"/>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151" name="Google Shape;151;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FFD966"/>
                </a:solidFill>
              </a:rPr>
              <a:t>Get Distributor Products with Order Quantity &gt;0</a:t>
            </a:r>
            <a:endParaRPr>
              <a:solidFill>
                <a:srgbClr val="FFD966"/>
              </a:solidFill>
            </a:endParaRPr>
          </a:p>
          <a:p>
            <a:pPr indent="457200" lvl="0" marL="0" rtl="0" algn="l">
              <a:lnSpc>
                <a:spcPct val="100000"/>
              </a:lnSpc>
              <a:spcBef>
                <a:spcPts val="0"/>
              </a:spcBef>
              <a:spcAft>
                <a:spcPts val="0"/>
              </a:spcAft>
              <a:buNone/>
            </a:pPr>
            <a:r>
              <a:rPr lang="en" sz="1000"/>
              <a:t>/distributor/products/withPredictions/{distributorID}</a:t>
            </a:r>
            <a:endParaRPr sz="1000"/>
          </a:p>
          <a:p>
            <a:pPr indent="0" lvl="0" marL="0" rtl="0" algn="l">
              <a:lnSpc>
                <a:spcPct val="100000"/>
              </a:lnSpc>
              <a:spcBef>
                <a:spcPts val="1000"/>
              </a:spcBef>
              <a:spcAft>
                <a:spcPts val="0"/>
              </a:spcAft>
              <a:buNone/>
            </a:pPr>
            <a:r>
              <a:rPr lang="en">
                <a:solidFill>
                  <a:srgbClr val="FFD966"/>
                </a:solidFill>
              </a:rPr>
              <a:t>List All Regions</a:t>
            </a:r>
            <a:endParaRPr>
              <a:solidFill>
                <a:srgbClr val="FFD966"/>
              </a:solidFill>
            </a:endParaRPr>
          </a:p>
          <a:p>
            <a:pPr indent="457200" lvl="0" marL="0" rtl="0" algn="l">
              <a:lnSpc>
                <a:spcPct val="100000"/>
              </a:lnSpc>
              <a:spcBef>
                <a:spcPts val="0"/>
              </a:spcBef>
              <a:spcAft>
                <a:spcPts val="0"/>
              </a:spcAft>
              <a:buNone/>
            </a:pPr>
            <a:r>
              <a:rPr lang="en" sz="1000"/>
              <a:t>/regions</a:t>
            </a:r>
            <a:endParaRPr sz="1000"/>
          </a:p>
          <a:p>
            <a:pPr indent="0" lvl="0" marL="0" rtl="0" algn="l">
              <a:lnSpc>
                <a:spcPct val="100000"/>
              </a:lnSpc>
              <a:spcBef>
                <a:spcPts val="1000"/>
              </a:spcBef>
              <a:spcAft>
                <a:spcPts val="0"/>
              </a:spcAft>
              <a:buNone/>
            </a:pPr>
            <a:r>
              <a:rPr lang="en">
                <a:solidFill>
                  <a:srgbClr val="FFD966"/>
                </a:solidFill>
              </a:rPr>
              <a:t>Get Breweries</a:t>
            </a:r>
            <a:endParaRPr>
              <a:solidFill>
                <a:srgbClr val="FFD966"/>
              </a:solidFill>
            </a:endParaRPr>
          </a:p>
          <a:p>
            <a:pPr indent="0" lvl="0" marL="0" rtl="0" algn="l">
              <a:lnSpc>
                <a:spcPct val="100000"/>
              </a:lnSpc>
              <a:spcBef>
                <a:spcPts val="0"/>
              </a:spcBef>
              <a:spcAft>
                <a:spcPts val="0"/>
              </a:spcAft>
              <a:buNone/>
            </a:pPr>
            <a:r>
              <a:rPr lang="en" sz="1000"/>
              <a:t>	/breweries/{regionID}</a:t>
            </a:r>
            <a:endParaRPr sz="1000"/>
          </a:p>
          <a:p>
            <a:pPr indent="0" lvl="0" marL="0" rtl="0" algn="l">
              <a:lnSpc>
                <a:spcPct val="100000"/>
              </a:lnSpc>
              <a:spcBef>
                <a:spcPts val="1000"/>
              </a:spcBef>
              <a:spcAft>
                <a:spcPts val="0"/>
              </a:spcAft>
              <a:buNone/>
            </a:pPr>
            <a:r>
              <a:rPr lang="en">
                <a:solidFill>
                  <a:srgbClr val="FFD966"/>
                </a:solidFill>
              </a:rPr>
              <a:t>List History of Missed Items</a:t>
            </a:r>
            <a:endParaRPr>
              <a:solidFill>
                <a:srgbClr val="FFD966"/>
              </a:solidFill>
            </a:endParaRPr>
          </a:p>
          <a:p>
            <a:pPr indent="0" lvl="0" marL="0" rtl="0" algn="l">
              <a:lnSpc>
                <a:spcPct val="100000"/>
              </a:lnSpc>
              <a:spcBef>
                <a:spcPts val="0"/>
              </a:spcBef>
              <a:spcAft>
                <a:spcPts val="0"/>
              </a:spcAft>
              <a:buNone/>
            </a:pPr>
            <a:r>
              <a:rPr lang="en" sz="1000"/>
              <a:t>	/missedItemsBySku/{skuID}</a:t>
            </a:r>
            <a:endParaRPr sz="1000"/>
          </a:p>
          <a:p>
            <a:pPr indent="0" lvl="0" marL="0" rtl="0" algn="l">
              <a:lnSpc>
                <a:spcPct val="100000"/>
              </a:lnSpc>
              <a:spcBef>
                <a:spcPts val="1000"/>
              </a:spcBef>
              <a:spcAft>
                <a:spcPts val="0"/>
              </a:spcAft>
              <a:buNone/>
            </a:pPr>
            <a:r>
              <a:rPr lang="en">
                <a:solidFill>
                  <a:srgbClr val="FFD966"/>
                </a:solidFill>
              </a:rPr>
              <a:t>List </a:t>
            </a:r>
            <a:r>
              <a:rPr lang="en">
                <a:solidFill>
                  <a:srgbClr val="FFD966"/>
                </a:solidFill>
              </a:rPr>
              <a:t>Historical Warehouse Inventory Level</a:t>
            </a:r>
            <a:endParaRPr>
              <a:solidFill>
                <a:srgbClr val="FFD966"/>
              </a:solidFill>
            </a:endParaRPr>
          </a:p>
          <a:p>
            <a:pPr indent="0" lvl="0" marL="0" rtl="0" algn="l">
              <a:lnSpc>
                <a:spcPct val="100000"/>
              </a:lnSpc>
              <a:spcBef>
                <a:spcPts val="0"/>
              </a:spcBef>
              <a:spcAft>
                <a:spcPts val="0"/>
              </a:spcAft>
              <a:buNone/>
            </a:pPr>
            <a:r>
              <a:rPr lang="en" sz="1000"/>
              <a:t>	/sku_hist/{skuID}</a:t>
            </a:r>
            <a:endParaRPr sz="1000"/>
          </a:p>
          <a:p>
            <a:pPr indent="0" lvl="0" marL="0" rtl="0" algn="l">
              <a:lnSpc>
                <a:spcPct val="100000"/>
              </a:lnSpc>
              <a:spcBef>
                <a:spcPts val="1000"/>
              </a:spcBef>
              <a:spcAft>
                <a:spcPts val="0"/>
              </a:spcAft>
              <a:buNone/>
            </a:pPr>
            <a:r>
              <a:rPr lang="en">
                <a:solidFill>
                  <a:srgbClr val="FFD966"/>
                </a:solidFill>
              </a:rPr>
              <a:t>Add a New Prediction Value</a:t>
            </a:r>
            <a:endParaRPr>
              <a:solidFill>
                <a:srgbClr val="FFD966"/>
              </a:solidFill>
            </a:endParaRPr>
          </a:p>
          <a:p>
            <a:pPr indent="0" lvl="0" marL="0" rtl="0" algn="l">
              <a:lnSpc>
                <a:spcPct val="100000"/>
              </a:lnSpc>
              <a:spcBef>
                <a:spcPts val="0"/>
              </a:spcBef>
              <a:spcAft>
                <a:spcPts val="0"/>
              </a:spcAft>
              <a:buNone/>
            </a:pPr>
            <a:r>
              <a:rPr lang="en" sz="1000"/>
              <a:t>	/predictions/add</a:t>
            </a:r>
            <a:endParaRPr sz="1000"/>
          </a:p>
          <a:p>
            <a:pPr indent="0" lvl="0" marL="0" rtl="0" algn="l">
              <a:lnSpc>
                <a:spcPct val="100000"/>
              </a:lnSpc>
              <a:spcBef>
                <a:spcPts val="1000"/>
              </a:spcBef>
              <a:spcAft>
                <a:spcPts val="0"/>
              </a:spcAft>
              <a:buNone/>
            </a:pPr>
            <a:r>
              <a:rPr lang="en">
                <a:solidFill>
                  <a:srgbClr val="FFD966"/>
                </a:solidFill>
              </a:rPr>
              <a:t>Get Predictions for a Sku</a:t>
            </a:r>
            <a:endParaRPr>
              <a:solidFill>
                <a:srgbClr val="FFD966"/>
              </a:solidFill>
            </a:endParaRPr>
          </a:p>
          <a:p>
            <a:pPr indent="0" lvl="0" marL="0" rtl="0" algn="l">
              <a:lnSpc>
                <a:spcPct val="100000"/>
              </a:lnSpc>
              <a:spcBef>
                <a:spcPts val="0"/>
              </a:spcBef>
              <a:spcAft>
                <a:spcPts val="0"/>
              </a:spcAft>
              <a:buNone/>
            </a:pPr>
            <a:r>
              <a:rPr lang="en" sz="1000"/>
              <a:t>	/predictions/sku/{skuID}</a:t>
            </a:r>
            <a:endParaRPr sz="1000"/>
          </a:p>
        </p:txBody>
      </p:sp>
      <p:sp>
        <p:nvSpPr>
          <p:cNvPr id="152" name="Google Shape;152;p21"/>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Average"/>
                <a:ea typeface="Average"/>
                <a:cs typeface="Average"/>
                <a:sym typeface="Average"/>
              </a:rPr>
              <a:t>SDMay20-25, Consumer Aware Warehouse Management</a:t>
            </a:r>
            <a:endParaRPr>
              <a:solidFill>
                <a:srgbClr val="B7B7B7"/>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sp>
        <p:nvSpPr>
          <p:cNvPr id="153" name="Google Shape;153;p2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